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x="12192000" cy="6858000"/>
  <p:notesSz cx="6858000" cy="9144000"/>
  <p:defaultTextStyle>
    <a:lvl1pPr>
      <a:defRPr>
        <a:latin typeface="Century Gothic"/>
        <a:ea typeface="Century Gothic"/>
        <a:cs typeface="Century Gothic"/>
        <a:sym typeface="Century Gothic"/>
      </a:defRPr>
    </a:lvl1pPr>
    <a:lvl2pPr indent="457200">
      <a:defRPr>
        <a:latin typeface="Century Gothic"/>
        <a:ea typeface="Century Gothic"/>
        <a:cs typeface="Century Gothic"/>
        <a:sym typeface="Century Gothic"/>
      </a:defRPr>
    </a:lvl2pPr>
    <a:lvl3pPr indent="914400">
      <a:defRPr>
        <a:latin typeface="Century Gothic"/>
        <a:ea typeface="Century Gothic"/>
        <a:cs typeface="Century Gothic"/>
        <a:sym typeface="Century Gothic"/>
      </a:defRPr>
    </a:lvl3pPr>
    <a:lvl4pPr indent="1371600">
      <a:defRPr>
        <a:latin typeface="Century Gothic"/>
        <a:ea typeface="Century Gothic"/>
        <a:cs typeface="Century Gothic"/>
        <a:sym typeface="Century Gothic"/>
      </a:defRPr>
    </a:lvl4pPr>
    <a:lvl5pPr indent="1828800">
      <a:defRPr>
        <a:latin typeface="Century Gothic"/>
        <a:ea typeface="Century Gothic"/>
        <a:cs typeface="Century Gothic"/>
        <a:sym typeface="Century Gothic"/>
      </a:defRPr>
    </a:lvl5pPr>
    <a:lvl6pPr indent="2286000">
      <a:defRPr>
        <a:latin typeface="Century Gothic"/>
        <a:ea typeface="Century Gothic"/>
        <a:cs typeface="Century Gothic"/>
        <a:sym typeface="Century Gothic"/>
      </a:defRPr>
    </a:lvl6pPr>
    <a:lvl7pPr indent="2743200">
      <a:defRPr>
        <a:latin typeface="Century Gothic"/>
        <a:ea typeface="Century Gothic"/>
        <a:cs typeface="Century Gothic"/>
        <a:sym typeface="Century Gothic"/>
      </a:defRPr>
    </a:lvl7pPr>
    <a:lvl8pPr indent="3200400">
      <a:defRPr>
        <a:latin typeface="Century Gothic"/>
        <a:ea typeface="Century Gothic"/>
        <a:cs typeface="Century Gothic"/>
        <a:sym typeface="Century Gothic"/>
      </a:defRPr>
    </a:lvl8pPr>
    <a:lvl9pPr indent="3657600">
      <a:defRPr>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ACA"/>
          </a:solidFill>
        </a:fill>
      </a:tcStyle>
    </a:wholeTbl>
    <a:band2H>
      <a:tcTxStyle b="def" i="def"/>
      <a:tcStyle>
        <a:tcBdr/>
        <a:fill>
          <a:solidFill>
            <a:srgbClr val="F2E7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01513"/>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01513"/>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01513"/>
          </a:solidFill>
        </a:fill>
      </a:tcStyle>
    </a:firstRow>
  </a:tblStyle>
  <a:tblStyle styleId="{C7B018BB-80A7-4F77-B60F-C8B233D01FF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5E5CB"/>
          </a:solidFill>
        </a:fill>
      </a:tcStyle>
    </a:wholeTbl>
    <a:band2H>
      <a:tcTxStyle b="def" i="def"/>
      <a:tcStyle>
        <a:tcBdr/>
        <a:fill>
          <a:solidFill>
            <a:srgbClr val="FAF3E7"/>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firstRow>
  </a:tblStyle>
  <a:tblStyle styleId="{EEE7283C-3CF3-47DC-8721-378D4A62B22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D1DE"/>
          </a:solidFill>
        </a:fill>
      </a:tcStyle>
    </a:wholeTbl>
    <a:band2H>
      <a:tcTxStyle b="def" i="def"/>
      <a:tcStyle>
        <a:tcBdr/>
        <a:fill>
          <a:solidFill>
            <a:srgbClr val="EFE9EF"/>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5E9B"/>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5E9B"/>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5E9B"/>
          </a:solidFill>
        </a:fill>
      </a:tcStyle>
    </a:firstRow>
  </a:tblStyle>
  <a:tblStyle styleId="{CF821DB8-F4EB-4A41-A1BA-3FCAFE7338EE}" styleName="">
    <a:tblBg/>
    <a:wholeTbl>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01513"/>
          </a:solidFill>
        </a:fill>
      </a:tcStyle>
    </a:firstCol>
    <a:lastRow>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01513"/>
          </a:solidFill>
        </a:fill>
      </a:tcStyle>
    </a:firstRow>
  </a:tblStyle>
  <a:tblStyle styleId="{33BA23B1-9221-436E-865A-0063620EA4FD}"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ph type="sldImg"/>
          </p:nvPr>
        </p:nvSpPr>
        <p:spPr>
          <a:xfrm>
            <a:off x="1143000" y="685800"/>
            <a:ext cx="4572000" cy="3429000"/>
          </a:xfrm>
          <a:prstGeom prst="rect">
            <a:avLst/>
          </a:prstGeom>
        </p:spPr>
        <p:txBody>
          <a:bodyPr/>
          <a:lstStyle/>
          <a:p>
            <a:pPr lvl="0"/>
          </a:p>
        </p:txBody>
      </p:sp>
      <p:sp>
        <p:nvSpPr>
          <p:cNvPr id="83" name="Shape 8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2" name="Shape 12"/>
          <p:cNvSpPr/>
          <p:nvPr>
            <p:ph type="title"/>
          </p:nvPr>
        </p:nvSpPr>
        <p:spPr>
          <a:xfrm>
            <a:off x="1154954" y="1447800"/>
            <a:ext cx="8825660" cy="3329581"/>
          </a:xfrm>
          <a:prstGeom prst="rect">
            <a:avLst/>
          </a:prstGeom>
        </p:spPr>
        <p:txBody>
          <a:bodyPr/>
          <a:lstStyle>
            <a:lvl1pPr>
              <a:defRPr sz="7200"/>
            </a:lvl1pPr>
          </a:lstStyle>
          <a:p>
            <a:pPr lvl="0">
              <a:defRPr sz="1800">
                <a:solidFill>
                  <a:srgbClr val="000000"/>
                </a:solidFill>
              </a:defRPr>
            </a:pPr>
            <a:r>
              <a:rPr sz="7200">
                <a:solidFill>
                  <a:srgbClr val="EBEBEB"/>
                </a:solidFill>
              </a:rPr>
              <a:t>Title Text</a:t>
            </a:r>
          </a:p>
        </p:txBody>
      </p:sp>
      <p:sp>
        <p:nvSpPr>
          <p:cNvPr id="13" name="Shape 13"/>
          <p:cNvSpPr/>
          <p:nvPr>
            <p:ph type="body" idx="1"/>
          </p:nvPr>
        </p:nvSpPr>
        <p:spPr>
          <a:xfrm>
            <a:off x="1154954" y="4777380"/>
            <a:ext cx="8825660" cy="861421"/>
          </a:xfrm>
          <a:prstGeom prst="rect">
            <a:avLst/>
          </a:prstGeom>
        </p:spPr>
        <p:txBody>
          <a:bodyPr/>
          <a:lstStyle>
            <a:lvl1pPr marL="0" indent="0">
              <a:buClrTx/>
              <a:buSzTx/>
              <a:buFontTx/>
              <a:buNone/>
              <a:defRPr cap="all">
                <a:solidFill>
                  <a:srgbClr val="8AD0D6"/>
                </a:solidFill>
              </a:defRPr>
            </a:lvl1pPr>
            <a:lvl2pPr marL="0" indent="457200">
              <a:buClrTx/>
              <a:buSzTx/>
              <a:buFontTx/>
              <a:buNone/>
              <a:defRPr cap="all">
                <a:solidFill>
                  <a:srgbClr val="8AD0D6"/>
                </a:solidFill>
              </a:defRPr>
            </a:lvl2pPr>
            <a:lvl3pPr marL="0" indent="914400">
              <a:buClrTx/>
              <a:buSzTx/>
              <a:buFontTx/>
              <a:buNone/>
              <a:defRPr cap="all">
                <a:solidFill>
                  <a:srgbClr val="8AD0D6"/>
                </a:solidFill>
              </a:defRPr>
            </a:lvl3pPr>
            <a:lvl4pPr marL="0" indent="1371600">
              <a:buClrTx/>
              <a:buSzTx/>
              <a:buFontTx/>
              <a:buNone/>
              <a:defRPr cap="all">
                <a:solidFill>
                  <a:srgbClr val="8AD0D6"/>
                </a:solidFill>
              </a:defRPr>
            </a:lvl4pPr>
            <a:lvl5pPr marL="0" indent="1828800">
              <a:buClrTx/>
              <a:buSzTx/>
              <a:buFontTx/>
              <a:buNone/>
              <a:defRPr cap="all">
                <a:solidFill>
                  <a:srgbClr val="8AD0D6"/>
                </a:solidFill>
              </a:defRPr>
            </a:lvl5pPr>
          </a:lstStyle>
          <a:p>
            <a:pPr lvl="0">
              <a:defRPr cap="none" sz="1800">
                <a:solidFill>
                  <a:srgbClr val="000000"/>
                </a:solidFill>
              </a:defRPr>
            </a:pPr>
            <a:r>
              <a:rPr cap="all" sz="2000">
                <a:solidFill>
                  <a:srgbClr val="8AD0D6"/>
                </a:solidFill>
              </a:rPr>
              <a:t>Body Level One</a:t>
            </a:r>
            <a:endParaRPr cap="all" sz="2000">
              <a:solidFill>
                <a:srgbClr val="8AD0D6"/>
              </a:solidFill>
            </a:endParaRPr>
          </a:p>
          <a:p>
            <a:pPr lvl="1">
              <a:defRPr cap="none" sz="1800">
                <a:solidFill>
                  <a:srgbClr val="000000"/>
                </a:solidFill>
              </a:defRPr>
            </a:pPr>
            <a:r>
              <a:rPr cap="all" sz="2000">
                <a:solidFill>
                  <a:srgbClr val="8AD0D6"/>
                </a:solidFill>
              </a:rPr>
              <a:t>Body Level Two</a:t>
            </a:r>
            <a:endParaRPr cap="all" sz="2000">
              <a:solidFill>
                <a:srgbClr val="8AD0D6"/>
              </a:solidFill>
            </a:endParaRPr>
          </a:p>
          <a:p>
            <a:pPr lvl="2">
              <a:defRPr cap="none" sz="1800">
                <a:solidFill>
                  <a:srgbClr val="000000"/>
                </a:solidFill>
              </a:defRPr>
            </a:pPr>
            <a:r>
              <a:rPr cap="all" sz="2000">
                <a:solidFill>
                  <a:srgbClr val="8AD0D6"/>
                </a:solidFill>
              </a:rPr>
              <a:t>Body Level Three</a:t>
            </a:r>
            <a:endParaRPr cap="all" sz="2000">
              <a:solidFill>
                <a:srgbClr val="8AD0D6"/>
              </a:solidFill>
            </a:endParaRPr>
          </a:p>
          <a:p>
            <a:pPr lvl="3">
              <a:defRPr cap="none" sz="1800">
                <a:solidFill>
                  <a:srgbClr val="000000"/>
                </a:solidFill>
              </a:defRPr>
            </a:pPr>
            <a:r>
              <a:rPr cap="all" sz="2000">
                <a:solidFill>
                  <a:srgbClr val="8AD0D6"/>
                </a:solidFill>
              </a:rPr>
              <a:t>Body Level Four</a:t>
            </a:r>
            <a:endParaRPr cap="all" sz="2000">
              <a:solidFill>
                <a:srgbClr val="8AD0D6"/>
              </a:solidFill>
            </a:endParaRPr>
          </a:p>
          <a:p>
            <a:pPr lvl="4">
              <a:defRPr cap="none" sz="1800">
                <a:solidFill>
                  <a:srgbClr val="000000"/>
                </a:solidFill>
              </a:defRPr>
            </a:pPr>
            <a:r>
              <a:rPr cap="all" sz="2000">
                <a:solidFill>
                  <a:srgbClr val="8AD0D6"/>
                </a:solidFill>
              </a:rPr>
              <a:t>Body Level Five</a:t>
            </a:r>
          </a:p>
        </p:txBody>
      </p:sp>
      <p:sp>
        <p:nvSpPr>
          <p:cNvPr id="14" name="Shape 1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anoramic Picture with Caption">
    <p:spTree>
      <p:nvGrpSpPr>
        <p:cNvPr id="1" name=""/>
        <p:cNvGrpSpPr/>
        <p:nvPr/>
      </p:nvGrpSpPr>
      <p:grpSpPr>
        <a:xfrm>
          <a:off x="0" y="0"/>
          <a:ext cx="0" cy="0"/>
          <a:chOff x="0" y="0"/>
          <a:chExt cx="0" cy="0"/>
        </a:xfrm>
      </p:grpSpPr>
      <p:sp>
        <p:nvSpPr>
          <p:cNvPr id="45" name="Shape 45"/>
          <p:cNvSpPr/>
          <p:nvPr>
            <p:ph type="title"/>
          </p:nvPr>
        </p:nvSpPr>
        <p:spPr>
          <a:xfrm>
            <a:off x="1154955" y="3086086"/>
            <a:ext cx="8825658" cy="2281239"/>
          </a:xfrm>
          <a:prstGeom prst="rect">
            <a:avLst/>
          </a:prstGeom>
        </p:spPr>
        <p:txBody>
          <a:bodyPr>
            <a:normAutofit fontScale="100000" lnSpcReduction="0"/>
          </a:bodyPr>
          <a:lstStyle>
            <a:lvl1pPr>
              <a:defRPr sz="2400"/>
            </a:lvl1pPr>
          </a:lstStyle>
          <a:p>
            <a:pPr lvl="0">
              <a:defRPr sz="1800">
                <a:solidFill>
                  <a:srgbClr val="000000"/>
                </a:solidFill>
              </a:defRPr>
            </a:pPr>
            <a:r>
              <a:rPr sz="2400">
                <a:solidFill>
                  <a:srgbClr val="EBEBEB"/>
                </a:solidFill>
              </a:rPr>
              <a:t>Title Text</a:t>
            </a:r>
          </a:p>
        </p:txBody>
      </p:sp>
      <p:sp>
        <p:nvSpPr>
          <p:cNvPr id="46" name="Shape 46"/>
          <p:cNvSpPr/>
          <p:nvPr>
            <p:ph type="body" idx="1"/>
          </p:nvPr>
        </p:nvSpPr>
        <p:spPr>
          <a:xfrm>
            <a:off x="1154955" y="5367325"/>
            <a:ext cx="8825657" cy="1490675"/>
          </a:xfrm>
          <a:prstGeom prst="rect">
            <a:avLst/>
          </a:prstGeom>
        </p:spPr>
        <p:txBody>
          <a:bodyPr/>
          <a:lstStyle>
            <a:lvl1pPr marL="0" indent="0">
              <a:buClrTx/>
              <a:buSzTx/>
              <a:buFontTx/>
              <a:buNone/>
              <a:defRPr sz="1200"/>
            </a:lvl1pPr>
            <a:lvl2pPr marL="0" indent="457200">
              <a:buClrTx/>
              <a:buSzTx/>
              <a:buFontTx/>
              <a:buNone/>
              <a:defRPr sz="1200"/>
            </a:lvl2pPr>
            <a:lvl3pPr marL="0" indent="914400">
              <a:buClrTx/>
              <a:buSzTx/>
              <a:buFontTx/>
              <a:buNone/>
              <a:defRPr sz="1200"/>
            </a:lvl3pPr>
            <a:lvl4pPr marL="0" indent="1371600">
              <a:buClrTx/>
              <a:buSzTx/>
              <a:buFontTx/>
              <a:buNone/>
              <a:defRPr sz="1200"/>
            </a:lvl4pPr>
            <a:lvl5pPr marL="0" indent="1828800">
              <a:buClrTx/>
              <a:buSzTx/>
              <a:buFontTx/>
              <a:buNone/>
              <a:defRPr sz="1200"/>
            </a:lvl5pPr>
          </a:lstStyle>
          <a:p>
            <a:pPr lvl="0">
              <a:defRPr sz="1800">
                <a:solidFill>
                  <a:srgbClr val="000000"/>
                </a:solidFill>
              </a:defRPr>
            </a:pPr>
            <a:r>
              <a:rPr sz="1200">
                <a:solidFill>
                  <a:srgbClr val="FFFFFF"/>
                </a:solidFill>
              </a:rPr>
              <a:t>Body Level One</a:t>
            </a:r>
            <a:endParaRPr sz="1200">
              <a:solidFill>
                <a:srgbClr val="FFFFFF"/>
              </a:solidFill>
            </a:endParaRPr>
          </a:p>
          <a:p>
            <a:pPr lvl="1">
              <a:defRPr sz="1800">
                <a:solidFill>
                  <a:srgbClr val="000000"/>
                </a:solidFill>
              </a:defRPr>
            </a:pPr>
            <a:r>
              <a:rPr sz="1200">
                <a:solidFill>
                  <a:srgbClr val="FFFFFF"/>
                </a:solidFill>
              </a:rPr>
              <a:t>Body Level Two</a:t>
            </a:r>
            <a:endParaRPr sz="1200">
              <a:solidFill>
                <a:srgbClr val="FFFFFF"/>
              </a:solidFill>
            </a:endParaRPr>
          </a:p>
          <a:p>
            <a:pPr lvl="2">
              <a:defRPr sz="1800">
                <a:solidFill>
                  <a:srgbClr val="000000"/>
                </a:solidFill>
              </a:defRPr>
            </a:pPr>
            <a:r>
              <a:rPr sz="1200">
                <a:solidFill>
                  <a:srgbClr val="FFFFFF"/>
                </a:solidFill>
              </a:rPr>
              <a:t>Body Level Three</a:t>
            </a:r>
            <a:endParaRPr sz="1200">
              <a:solidFill>
                <a:srgbClr val="FFFFFF"/>
              </a:solidFill>
            </a:endParaRPr>
          </a:p>
          <a:p>
            <a:pPr lvl="3">
              <a:defRPr sz="1800">
                <a:solidFill>
                  <a:srgbClr val="000000"/>
                </a:solidFill>
              </a:defRPr>
            </a:pPr>
            <a:r>
              <a:rPr sz="1200">
                <a:solidFill>
                  <a:srgbClr val="FFFFFF"/>
                </a:solidFill>
              </a:rPr>
              <a:t>Body Level Four</a:t>
            </a:r>
            <a:endParaRPr sz="1200">
              <a:solidFill>
                <a:srgbClr val="FFFFFF"/>
              </a:solidFill>
            </a:endParaRPr>
          </a:p>
          <a:p>
            <a:pPr lvl="4">
              <a:defRPr sz="1800">
                <a:solidFill>
                  <a:srgbClr val="000000"/>
                </a:solidFill>
              </a:defRPr>
            </a:pPr>
            <a:r>
              <a:rPr sz="1200">
                <a:solidFill>
                  <a:srgbClr val="FFFFFF"/>
                </a:solidFill>
              </a:rPr>
              <a:t>Body Level Five</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nd Caption">
    <p:spTree>
      <p:nvGrpSpPr>
        <p:cNvPr id="1" name=""/>
        <p:cNvGrpSpPr/>
        <p:nvPr/>
      </p:nvGrpSpPr>
      <p:grpSpPr>
        <a:xfrm>
          <a:off x="0" y="0"/>
          <a:ext cx="0" cy="0"/>
          <a:chOff x="0" y="0"/>
          <a:chExt cx="0" cy="0"/>
        </a:xfrm>
      </p:grpSpPr>
      <p:sp>
        <p:nvSpPr>
          <p:cNvPr id="49" name="Shape 49"/>
          <p:cNvSpPr/>
          <p:nvPr>
            <p:ph type="title"/>
          </p:nvPr>
        </p:nvSpPr>
        <p:spPr>
          <a:xfrm>
            <a:off x="1154954" y="1447800"/>
            <a:ext cx="8825659" cy="2134738"/>
          </a:xfrm>
          <a:prstGeom prst="rect">
            <a:avLst/>
          </a:prstGeom>
        </p:spPr>
        <p:txBody>
          <a:bodyPr anchor="t"/>
          <a:lstStyle>
            <a:lvl1pPr>
              <a:defRPr sz="4800"/>
            </a:lvl1pPr>
          </a:lstStyle>
          <a:p>
            <a:pPr lvl="0">
              <a:defRPr sz="1800">
                <a:solidFill>
                  <a:srgbClr val="000000"/>
                </a:solidFill>
              </a:defRPr>
            </a:pPr>
            <a:r>
              <a:rPr sz="4800">
                <a:solidFill>
                  <a:srgbClr val="EBEBEB"/>
                </a:solidFill>
              </a:rPr>
              <a:t>Title Text</a:t>
            </a:r>
          </a:p>
        </p:txBody>
      </p:sp>
      <p:sp>
        <p:nvSpPr>
          <p:cNvPr id="50" name="Shape 50"/>
          <p:cNvSpPr/>
          <p:nvPr>
            <p:ph type="body" idx="1"/>
          </p:nvPr>
        </p:nvSpPr>
        <p:spPr>
          <a:xfrm>
            <a:off x="1154954" y="3582537"/>
            <a:ext cx="8825659" cy="2512326"/>
          </a:xfrm>
          <a:prstGeom prst="rect">
            <a:avLst/>
          </a:prstGeom>
        </p:spPr>
        <p:txBody>
          <a:bodyPr anchor="ct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lvl="0">
              <a:defRPr>
                <a:solidFill>
                  <a:srgbClr val="000000"/>
                </a:solidFill>
              </a:defRPr>
            </a:pPr>
            <a:r>
              <a:rPr>
                <a:solidFill>
                  <a:srgbClr val="FFFFFF"/>
                </a:solidFill>
              </a:rPr>
              <a:t>Body Level One</a:t>
            </a:r>
            <a:endParaRPr>
              <a:solidFill>
                <a:srgbClr val="FFFFFF"/>
              </a:solidFill>
            </a:endParaRPr>
          </a:p>
          <a:p>
            <a:pPr lvl="1">
              <a:defRPr>
                <a:solidFill>
                  <a:srgbClr val="000000"/>
                </a:solidFill>
              </a:defRPr>
            </a:pPr>
            <a:r>
              <a:rPr>
                <a:solidFill>
                  <a:srgbClr val="FFFFFF"/>
                </a:solidFill>
              </a:rPr>
              <a:t>Body Level Two</a:t>
            </a:r>
            <a:endParaRPr>
              <a:solidFill>
                <a:srgbClr val="FFFFFF"/>
              </a:solidFill>
            </a:endParaRPr>
          </a:p>
          <a:p>
            <a:pPr lvl="2">
              <a:defRPr>
                <a:solidFill>
                  <a:srgbClr val="000000"/>
                </a:solidFill>
              </a:defRPr>
            </a:pPr>
            <a:r>
              <a:rPr>
                <a:solidFill>
                  <a:srgbClr val="FFFFFF"/>
                </a:solidFill>
              </a:rPr>
              <a:t>Body Level Three</a:t>
            </a:r>
            <a:endParaRPr>
              <a:solidFill>
                <a:srgbClr val="FFFFFF"/>
              </a:solidFill>
            </a:endParaRPr>
          </a:p>
          <a:p>
            <a:pPr lvl="3">
              <a:defRPr>
                <a:solidFill>
                  <a:srgbClr val="000000"/>
                </a:solidFill>
              </a:defRPr>
            </a:pPr>
            <a:r>
              <a:rPr>
                <a:solidFill>
                  <a:srgbClr val="FFFFFF"/>
                </a:solidFill>
              </a:rPr>
              <a:t>Body Level Four</a:t>
            </a:r>
            <a:endParaRPr>
              <a:solidFill>
                <a:srgbClr val="FFFFFF"/>
              </a:solidFill>
            </a:endParaRPr>
          </a:p>
          <a:p>
            <a:pPr lvl="4">
              <a:defRPr>
                <a:solidFill>
                  <a:srgbClr val="000000"/>
                </a:solidFill>
              </a:defRPr>
            </a:pPr>
            <a:r>
              <a:rPr>
                <a:solidFill>
                  <a:srgbClr val="FFFFFF"/>
                </a:solidFill>
              </a:rPr>
              <a:t>Body Level Five</a:t>
            </a:r>
          </a:p>
        </p:txBody>
      </p:sp>
      <p:sp>
        <p:nvSpPr>
          <p:cNvPr id="51" name="Shape 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with Caption">
    <p:spTree>
      <p:nvGrpSpPr>
        <p:cNvPr id="1" name=""/>
        <p:cNvGrpSpPr/>
        <p:nvPr/>
      </p:nvGrpSpPr>
      <p:grpSpPr>
        <a:xfrm>
          <a:off x="0" y="0"/>
          <a:ext cx="0" cy="0"/>
          <a:chOff x="0" y="0"/>
          <a:chExt cx="0" cy="0"/>
        </a:xfrm>
      </p:grpSpPr>
      <p:sp>
        <p:nvSpPr>
          <p:cNvPr id="53" name="Shape 53"/>
          <p:cNvSpPr/>
          <p:nvPr>
            <p:ph type="title"/>
          </p:nvPr>
        </p:nvSpPr>
        <p:spPr>
          <a:xfrm>
            <a:off x="1574800" y="1447800"/>
            <a:ext cx="7999316" cy="2323375"/>
          </a:xfrm>
          <a:prstGeom prst="rect">
            <a:avLst/>
          </a:prstGeom>
        </p:spPr>
        <p:txBody>
          <a:bodyPr anchor="t"/>
          <a:lstStyle>
            <a:lvl1pPr>
              <a:defRPr sz="4800"/>
            </a:lvl1pPr>
          </a:lstStyle>
          <a:p>
            <a:pPr lvl="0">
              <a:defRPr sz="1800">
                <a:solidFill>
                  <a:srgbClr val="000000"/>
                </a:solidFill>
              </a:defRPr>
            </a:pPr>
            <a:r>
              <a:rPr sz="4800">
                <a:solidFill>
                  <a:srgbClr val="EBEBEB"/>
                </a:solidFill>
              </a:rPr>
              <a:t>Title Text</a:t>
            </a:r>
          </a:p>
        </p:txBody>
      </p:sp>
      <p:sp>
        <p:nvSpPr>
          <p:cNvPr id="54" name="Shape 54"/>
          <p:cNvSpPr/>
          <p:nvPr>
            <p:ph type="body" idx="1"/>
          </p:nvPr>
        </p:nvSpPr>
        <p:spPr>
          <a:xfrm>
            <a:off x="1930400" y="3771174"/>
            <a:ext cx="7279649" cy="2056675"/>
          </a:xfrm>
          <a:prstGeom prst="rect">
            <a:avLst/>
          </a:prstGeom>
        </p:spPr>
        <p:txBody>
          <a:bodyPr/>
          <a:lstStyle>
            <a:lvl1pPr marL="0" indent="0">
              <a:buClrTx/>
              <a:buSzTx/>
              <a:buFontTx/>
              <a:buNone/>
              <a:defRPr cap="small" sz="1400">
                <a:solidFill>
                  <a:srgbClr val="8AD0D6"/>
                </a:solidFill>
              </a:defRPr>
            </a:lvl1pPr>
            <a:lvl2pPr marL="0" indent="457200">
              <a:buClrTx/>
              <a:buSzTx/>
              <a:buFontTx/>
              <a:buNone/>
              <a:defRPr cap="small" sz="1400">
                <a:solidFill>
                  <a:srgbClr val="8AD0D6"/>
                </a:solidFill>
              </a:defRPr>
            </a:lvl2pPr>
            <a:lvl3pPr marL="0" indent="914400">
              <a:buClrTx/>
              <a:buSzTx/>
              <a:buFontTx/>
              <a:buNone/>
              <a:defRPr cap="small" sz="1400">
                <a:solidFill>
                  <a:srgbClr val="8AD0D6"/>
                </a:solidFill>
              </a:defRPr>
            </a:lvl3pPr>
            <a:lvl4pPr marL="0" indent="1371600">
              <a:buClrTx/>
              <a:buSzTx/>
              <a:buFontTx/>
              <a:buNone/>
              <a:defRPr cap="small" sz="1400">
                <a:solidFill>
                  <a:srgbClr val="8AD0D6"/>
                </a:solidFill>
              </a:defRPr>
            </a:lvl4pPr>
            <a:lvl5pPr marL="0" indent="1828800">
              <a:buClrTx/>
              <a:buSzTx/>
              <a:buFontTx/>
              <a:buNone/>
              <a:defRPr cap="small" sz="1400">
                <a:solidFill>
                  <a:srgbClr val="8AD0D6"/>
                </a:solidFill>
              </a:defRPr>
            </a:lvl5pPr>
          </a:lstStyle>
          <a:p>
            <a:pPr lvl="0">
              <a:defRPr cap="none" sz="1800">
                <a:solidFill>
                  <a:srgbClr val="000000"/>
                </a:solidFill>
              </a:defRPr>
            </a:pPr>
            <a:r>
              <a:rPr cap="small" sz="1400">
                <a:solidFill>
                  <a:srgbClr val="8AD0D6"/>
                </a:solidFill>
              </a:rPr>
              <a:t>Body Level One</a:t>
            </a:r>
            <a:endParaRPr cap="small" sz="1400">
              <a:solidFill>
                <a:srgbClr val="8AD0D6"/>
              </a:solidFill>
            </a:endParaRPr>
          </a:p>
          <a:p>
            <a:pPr lvl="1">
              <a:defRPr cap="none" sz="1800">
                <a:solidFill>
                  <a:srgbClr val="000000"/>
                </a:solidFill>
              </a:defRPr>
            </a:pPr>
            <a:r>
              <a:rPr cap="small" sz="1400">
                <a:solidFill>
                  <a:srgbClr val="8AD0D6"/>
                </a:solidFill>
              </a:rPr>
              <a:t>Body Level Two</a:t>
            </a:r>
            <a:endParaRPr cap="small" sz="1400">
              <a:solidFill>
                <a:srgbClr val="8AD0D6"/>
              </a:solidFill>
            </a:endParaRPr>
          </a:p>
          <a:p>
            <a:pPr lvl="2">
              <a:defRPr cap="none" sz="1800">
                <a:solidFill>
                  <a:srgbClr val="000000"/>
                </a:solidFill>
              </a:defRPr>
            </a:pPr>
            <a:r>
              <a:rPr cap="small" sz="1400">
                <a:solidFill>
                  <a:srgbClr val="8AD0D6"/>
                </a:solidFill>
              </a:rPr>
              <a:t>Body Level Three</a:t>
            </a:r>
            <a:endParaRPr cap="small" sz="1400">
              <a:solidFill>
                <a:srgbClr val="8AD0D6"/>
              </a:solidFill>
            </a:endParaRPr>
          </a:p>
          <a:p>
            <a:pPr lvl="3">
              <a:defRPr cap="none" sz="1800">
                <a:solidFill>
                  <a:srgbClr val="000000"/>
                </a:solidFill>
              </a:defRPr>
            </a:pPr>
            <a:r>
              <a:rPr cap="small" sz="1400">
                <a:solidFill>
                  <a:srgbClr val="8AD0D6"/>
                </a:solidFill>
              </a:rPr>
              <a:t>Body Level Four</a:t>
            </a:r>
            <a:endParaRPr cap="small" sz="1400">
              <a:solidFill>
                <a:srgbClr val="8AD0D6"/>
              </a:solidFill>
            </a:endParaRPr>
          </a:p>
          <a:p>
            <a:pPr lvl="4">
              <a:defRPr cap="none" sz="1800">
                <a:solidFill>
                  <a:srgbClr val="000000"/>
                </a:solidFill>
              </a:defRPr>
            </a:pPr>
            <a:r>
              <a:rPr cap="small" sz="1400">
                <a:solidFill>
                  <a:srgbClr val="8AD0D6"/>
                </a:solidFill>
              </a:rPr>
              <a:t>Body Level Five</a:t>
            </a:r>
          </a:p>
        </p:txBody>
      </p:sp>
      <p:sp>
        <p:nvSpPr>
          <p:cNvPr id="55" name="Shape 55"/>
          <p:cNvSpPr/>
          <p:nvPr>
            <p:ph type="sldNum" sz="quarter" idx="2"/>
          </p:nvPr>
        </p:nvSpPr>
        <p:spPr>
          <a:prstGeom prst="rect">
            <a:avLst/>
          </a:prstGeom>
        </p:spPr>
        <p:txBody>
          <a:bodyPr/>
          <a:lstStyle/>
          <a:p>
            <a:pPr lvl="0"/>
            <a:fld id="{86CB4B4D-7CA3-9044-876B-883B54F8677D}" type="slidenum"/>
          </a:p>
        </p:txBody>
      </p:sp>
      <p:sp>
        <p:nvSpPr>
          <p:cNvPr id="56" name="Shape 56"/>
          <p:cNvSpPr/>
          <p:nvPr/>
        </p:nvSpPr>
        <p:spPr>
          <a:xfrm>
            <a:off x="898294" y="971253"/>
            <a:ext cx="801913" cy="18187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200">
                <a:solidFill>
                  <a:srgbClr val="8AD0D6"/>
                </a:solidFill>
                <a:latin typeface="Arial"/>
                <a:ea typeface="Arial"/>
                <a:cs typeface="Arial"/>
                <a:sym typeface="Arial"/>
              </a:defRPr>
            </a:lvl1pPr>
          </a:lstStyle>
          <a:p>
            <a:pPr lvl="0">
              <a:defRPr sz="1800">
                <a:solidFill>
                  <a:srgbClr val="000000"/>
                </a:solidFill>
              </a:defRPr>
            </a:pPr>
            <a:r>
              <a:rPr sz="12200">
                <a:solidFill>
                  <a:srgbClr val="8AD0D6"/>
                </a:solidFill>
              </a:rPr>
              <a:t>“</a:t>
            </a:r>
          </a:p>
        </p:txBody>
      </p:sp>
      <p:sp>
        <p:nvSpPr>
          <p:cNvPr id="57" name="Shape 57"/>
          <p:cNvSpPr/>
          <p:nvPr/>
        </p:nvSpPr>
        <p:spPr>
          <a:xfrm>
            <a:off x="9330490" y="2613786"/>
            <a:ext cx="801913" cy="18187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200">
                <a:solidFill>
                  <a:srgbClr val="8AD0D6"/>
                </a:solidFill>
                <a:latin typeface="Arial"/>
                <a:ea typeface="Arial"/>
                <a:cs typeface="Arial"/>
                <a:sym typeface="Arial"/>
              </a:defRPr>
            </a:lvl1pPr>
          </a:lstStyle>
          <a:p>
            <a:pPr lvl="0">
              <a:defRPr sz="1800">
                <a:solidFill>
                  <a:srgbClr val="000000"/>
                </a:solidFill>
              </a:defRPr>
            </a:pPr>
            <a:r>
              <a:rPr sz="12200">
                <a:solidFill>
                  <a:srgbClr val="8AD0D6"/>
                </a:solidFill>
              </a:rPr>
              <a:t>”</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Name Card">
    <p:spTree>
      <p:nvGrpSpPr>
        <p:cNvPr id="1" name=""/>
        <p:cNvGrpSpPr/>
        <p:nvPr/>
      </p:nvGrpSpPr>
      <p:grpSpPr>
        <a:xfrm>
          <a:off x="0" y="0"/>
          <a:ext cx="0" cy="0"/>
          <a:chOff x="0" y="0"/>
          <a:chExt cx="0" cy="0"/>
        </a:xfrm>
      </p:grpSpPr>
      <p:sp>
        <p:nvSpPr>
          <p:cNvPr id="59" name="Shape 59"/>
          <p:cNvSpPr/>
          <p:nvPr>
            <p:ph type="title"/>
          </p:nvPr>
        </p:nvSpPr>
        <p:spPr>
          <a:xfrm>
            <a:off x="1154954" y="1409700"/>
            <a:ext cx="8825660" cy="3367681"/>
          </a:xfrm>
          <a:prstGeom prst="rect">
            <a:avLst/>
          </a:prstGeom>
        </p:spPr>
        <p:txBody>
          <a:bodyPr/>
          <a:lstStyle>
            <a:lvl1pPr>
              <a:defRPr sz="4000"/>
            </a:lvl1pPr>
          </a:lstStyle>
          <a:p>
            <a:pPr lvl="0">
              <a:defRPr sz="1800">
                <a:solidFill>
                  <a:srgbClr val="000000"/>
                </a:solidFill>
              </a:defRPr>
            </a:pPr>
            <a:r>
              <a:rPr sz="4000">
                <a:solidFill>
                  <a:srgbClr val="EBEBEB"/>
                </a:solidFill>
              </a:rPr>
              <a:t>Title Text</a:t>
            </a:r>
          </a:p>
        </p:txBody>
      </p:sp>
      <p:sp>
        <p:nvSpPr>
          <p:cNvPr id="60" name="Shape 60"/>
          <p:cNvSpPr/>
          <p:nvPr>
            <p:ph type="body" idx="1"/>
          </p:nvPr>
        </p:nvSpPr>
        <p:spPr>
          <a:xfrm>
            <a:off x="1154954" y="4777380"/>
            <a:ext cx="8825659" cy="2080621"/>
          </a:xfrm>
          <a:prstGeom prst="rect">
            <a:avLst/>
          </a:prstGeom>
        </p:spPr>
        <p:txBody>
          <a:bodyPr/>
          <a:lstStyle>
            <a:lvl1pPr marL="0" indent="0">
              <a:buClrTx/>
              <a:buSzTx/>
              <a:buFontTx/>
              <a:buNone/>
              <a:defRPr>
                <a:solidFill>
                  <a:srgbClr val="8AD0D6"/>
                </a:solidFill>
              </a:defRPr>
            </a:lvl1pPr>
            <a:lvl2pPr marL="0" indent="457200">
              <a:buClrTx/>
              <a:buSzTx/>
              <a:buFontTx/>
              <a:buNone/>
              <a:defRPr>
                <a:solidFill>
                  <a:srgbClr val="8AD0D6"/>
                </a:solidFill>
              </a:defRPr>
            </a:lvl2pPr>
            <a:lvl3pPr marL="0" indent="914400">
              <a:buClrTx/>
              <a:buSzTx/>
              <a:buFontTx/>
              <a:buNone/>
              <a:defRPr>
                <a:solidFill>
                  <a:srgbClr val="8AD0D6"/>
                </a:solidFill>
              </a:defRPr>
            </a:lvl3pPr>
            <a:lvl4pPr marL="0" indent="1371600">
              <a:buClrTx/>
              <a:buSzTx/>
              <a:buFontTx/>
              <a:buNone/>
              <a:defRPr>
                <a:solidFill>
                  <a:srgbClr val="8AD0D6"/>
                </a:solidFill>
              </a:defRPr>
            </a:lvl4pPr>
            <a:lvl5pPr marL="0" indent="1828800">
              <a:buClrTx/>
              <a:buSzTx/>
              <a:buFontTx/>
              <a:buNone/>
              <a:defRPr>
                <a:solidFill>
                  <a:srgbClr val="8AD0D6"/>
                </a:solidFill>
              </a:defRPr>
            </a:lvl5pPr>
          </a:lstStyle>
          <a:p>
            <a:pPr lvl="0">
              <a:defRPr sz="1800">
                <a:solidFill>
                  <a:srgbClr val="000000"/>
                </a:solidFill>
              </a:defRPr>
            </a:pPr>
            <a:r>
              <a:rPr sz="2000">
                <a:solidFill>
                  <a:srgbClr val="8AD0D6"/>
                </a:solidFill>
              </a:rPr>
              <a:t>Body Level One</a:t>
            </a:r>
            <a:endParaRPr sz="2000">
              <a:solidFill>
                <a:srgbClr val="8AD0D6"/>
              </a:solidFill>
            </a:endParaRPr>
          </a:p>
          <a:p>
            <a:pPr lvl="1">
              <a:defRPr sz="1800">
                <a:solidFill>
                  <a:srgbClr val="000000"/>
                </a:solidFill>
              </a:defRPr>
            </a:pPr>
            <a:r>
              <a:rPr sz="2000">
                <a:solidFill>
                  <a:srgbClr val="8AD0D6"/>
                </a:solidFill>
              </a:rPr>
              <a:t>Body Level Two</a:t>
            </a:r>
            <a:endParaRPr sz="2000">
              <a:solidFill>
                <a:srgbClr val="8AD0D6"/>
              </a:solidFill>
            </a:endParaRPr>
          </a:p>
          <a:p>
            <a:pPr lvl="2">
              <a:defRPr sz="1800">
                <a:solidFill>
                  <a:srgbClr val="000000"/>
                </a:solidFill>
              </a:defRPr>
            </a:pPr>
            <a:r>
              <a:rPr sz="2000">
                <a:solidFill>
                  <a:srgbClr val="8AD0D6"/>
                </a:solidFill>
              </a:rPr>
              <a:t>Body Level Three</a:t>
            </a:r>
            <a:endParaRPr sz="2000">
              <a:solidFill>
                <a:srgbClr val="8AD0D6"/>
              </a:solidFill>
            </a:endParaRPr>
          </a:p>
          <a:p>
            <a:pPr lvl="3">
              <a:defRPr sz="1800">
                <a:solidFill>
                  <a:srgbClr val="000000"/>
                </a:solidFill>
              </a:defRPr>
            </a:pPr>
            <a:r>
              <a:rPr sz="2000">
                <a:solidFill>
                  <a:srgbClr val="8AD0D6"/>
                </a:solidFill>
              </a:rPr>
              <a:t>Body Level Four</a:t>
            </a:r>
            <a:endParaRPr sz="2000">
              <a:solidFill>
                <a:srgbClr val="8AD0D6"/>
              </a:solidFill>
            </a:endParaRPr>
          </a:p>
          <a:p>
            <a:pPr lvl="4">
              <a:defRPr sz="1800">
                <a:solidFill>
                  <a:srgbClr val="000000"/>
                </a:solidFill>
              </a:defRPr>
            </a:pPr>
            <a:r>
              <a:rPr sz="2000">
                <a:solidFill>
                  <a:srgbClr val="8AD0D6"/>
                </a:solidFill>
              </a:rPr>
              <a:t>Body Level Five</a:t>
            </a:r>
          </a:p>
        </p:txBody>
      </p:sp>
      <p:sp>
        <p:nvSpPr>
          <p:cNvPr id="61" name="Shape 6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3 Column">
    <p:spTree>
      <p:nvGrpSpPr>
        <p:cNvPr id="1" name=""/>
        <p:cNvGrpSpPr/>
        <p:nvPr/>
      </p:nvGrpSpPr>
      <p:grpSpPr>
        <a:xfrm>
          <a:off x="0" y="0"/>
          <a:ext cx="0" cy="0"/>
          <a:chOff x="0" y="0"/>
          <a:chExt cx="0" cy="0"/>
        </a:xfrm>
      </p:grpSpPr>
      <p:sp>
        <p:nvSpPr>
          <p:cNvPr id="63" name="Shape 63"/>
          <p:cNvSpPr/>
          <p:nvPr>
            <p:ph type="title"/>
          </p:nvPr>
        </p:nvSpPr>
        <p:spPr>
          <a:xfrm>
            <a:off x="646110" y="452718"/>
            <a:ext cx="9404724" cy="1464506"/>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64" name="Shape 64"/>
          <p:cNvSpPr/>
          <p:nvPr>
            <p:ph type="body" idx="1"/>
          </p:nvPr>
        </p:nvSpPr>
        <p:spPr>
          <a:xfrm>
            <a:off x="632946" y="1917224"/>
            <a:ext cx="2946868" cy="640239"/>
          </a:xfrm>
          <a:prstGeom prst="rect">
            <a:avLst/>
          </a:prstGeom>
        </p:spPr>
        <p:txBody>
          <a:bodyPr anchor="b">
            <a:noAutofit/>
          </a:bodyPr>
          <a:lstStyle>
            <a:lvl1pPr marL="0" indent="0">
              <a:buClrTx/>
              <a:buSzTx/>
              <a:buFontTx/>
              <a:buNone/>
              <a:defRPr sz="2400">
                <a:solidFill>
                  <a:srgbClr val="8AD0D6"/>
                </a:solidFill>
              </a:defRPr>
            </a:lvl1pPr>
            <a:lvl2pPr marL="0" indent="457200">
              <a:buClrTx/>
              <a:buSzTx/>
              <a:buFontTx/>
              <a:buNone/>
              <a:defRPr sz="2400">
                <a:solidFill>
                  <a:srgbClr val="8AD0D6"/>
                </a:solidFill>
              </a:defRPr>
            </a:lvl2pPr>
            <a:lvl3pPr marL="0" indent="914400">
              <a:buClrTx/>
              <a:buSzTx/>
              <a:buFontTx/>
              <a:buNone/>
              <a:defRPr sz="2400">
                <a:solidFill>
                  <a:srgbClr val="8AD0D6"/>
                </a:solidFill>
              </a:defRPr>
            </a:lvl3pPr>
            <a:lvl4pPr marL="0" indent="1371600">
              <a:buClrTx/>
              <a:buSzTx/>
              <a:buFontTx/>
              <a:buNone/>
              <a:defRPr sz="2400">
                <a:solidFill>
                  <a:srgbClr val="8AD0D6"/>
                </a:solidFill>
              </a:defRPr>
            </a:lvl4pPr>
            <a:lvl5pPr marL="0" indent="1828800">
              <a:buClrTx/>
              <a:buSzTx/>
              <a:buFontTx/>
              <a:buNone/>
              <a:defRPr sz="2400">
                <a:solidFill>
                  <a:srgbClr val="8AD0D6"/>
                </a:solidFill>
              </a:defRPr>
            </a:lvl5pPr>
          </a:lstStyle>
          <a:p>
            <a:pPr lvl="0">
              <a:defRPr sz="1800">
                <a:solidFill>
                  <a:srgbClr val="000000"/>
                </a:solidFill>
              </a:defRPr>
            </a:pPr>
            <a:r>
              <a:rPr sz="2400">
                <a:solidFill>
                  <a:srgbClr val="8AD0D6"/>
                </a:solidFill>
              </a:rPr>
              <a:t>Body Level One</a:t>
            </a:r>
            <a:endParaRPr sz="2400">
              <a:solidFill>
                <a:srgbClr val="8AD0D6"/>
              </a:solidFill>
            </a:endParaRPr>
          </a:p>
          <a:p>
            <a:pPr lvl="1">
              <a:defRPr sz="1800">
                <a:solidFill>
                  <a:srgbClr val="000000"/>
                </a:solidFill>
              </a:defRPr>
            </a:pPr>
            <a:r>
              <a:rPr sz="2400">
                <a:solidFill>
                  <a:srgbClr val="8AD0D6"/>
                </a:solidFill>
              </a:rPr>
              <a:t>Body Level Two</a:t>
            </a:r>
            <a:endParaRPr sz="2400">
              <a:solidFill>
                <a:srgbClr val="8AD0D6"/>
              </a:solidFill>
            </a:endParaRPr>
          </a:p>
          <a:p>
            <a:pPr lvl="2">
              <a:defRPr sz="1800">
                <a:solidFill>
                  <a:srgbClr val="000000"/>
                </a:solidFill>
              </a:defRPr>
            </a:pPr>
            <a:r>
              <a:rPr sz="2400">
                <a:solidFill>
                  <a:srgbClr val="8AD0D6"/>
                </a:solidFill>
              </a:rPr>
              <a:t>Body Level Three</a:t>
            </a:r>
            <a:endParaRPr sz="2400">
              <a:solidFill>
                <a:srgbClr val="8AD0D6"/>
              </a:solidFill>
            </a:endParaRPr>
          </a:p>
          <a:p>
            <a:pPr lvl="3">
              <a:defRPr sz="1800">
                <a:solidFill>
                  <a:srgbClr val="000000"/>
                </a:solidFill>
              </a:defRPr>
            </a:pPr>
            <a:r>
              <a:rPr sz="2400">
                <a:solidFill>
                  <a:srgbClr val="8AD0D6"/>
                </a:solidFill>
              </a:rPr>
              <a:t>Body Level Four</a:t>
            </a:r>
            <a:endParaRPr sz="2400">
              <a:solidFill>
                <a:srgbClr val="8AD0D6"/>
              </a:solidFill>
            </a:endParaRPr>
          </a:p>
          <a:p>
            <a:pPr lvl="4">
              <a:defRPr sz="1800">
                <a:solidFill>
                  <a:srgbClr val="000000"/>
                </a:solidFill>
              </a:defRPr>
            </a:pPr>
            <a:r>
              <a:rPr sz="2400">
                <a:solidFill>
                  <a:srgbClr val="8AD0D6"/>
                </a:solidFill>
              </a:rPr>
              <a:t>Body Level Five</a:t>
            </a:r>
          </a:p>
        </p:txBody>
      </p:sp>
      <p:sp>
        <p:nvSpPr>
          <p:cNvPr id="65" name="Shape 65"/>
          <p:cNvSpPr/>
          <p:nvPr/>
        </p:nvSpPr>
        <p:spPr>
          <a:xfrm flipH="1">
            <a:off x="3726141" y="2133600"/>
            <a:ext cx="1" cy="3962400"/>
          </a:xfrm>
          <a:prstGeom prst="line">
            <a:avLst/>
          </a:prstGeom>
          <a:ln w="12700" cap="rnd">
            <a:solidFill>
              <a:srgbClr val="8AD0D6">
                <a:alpha val="40000"/>
              </a:srgbClr>
            </a:solidFill>
          </a:ln>
        </p:spPr>
        <p:txBody>
          <a:bodyPr lIns="0" tIns="0" rIns="0" bIns="0"/>
          <a:lstStyle/>
          <a:p>
            <a:pPr lvl="0" defTabSz="457200">
              <a:defRPr sz="1200">
                <a:latin typeface="+mn-lt"/>
                <a:ea typeface="+mn-ea"/>
                <a:cs typeface="+mn-cs"/>
                <a:sym typeface="Helvetica"/>
              </a:defRPr>
            </a:pPr>
          </a:p>
        </p:txBody>
      </p:sp>
      <p:sp>
        <p:nvSpPr>
          <p:cNvPr id="66" name="Shape 66"/>
          <p:cNvSpPr/>
          <p:nvPr/>
        </p:nvSpPr>
        <p:spPr>
          <a:xfrm flipH="1">
            <a:off x="6962226" y="2133600"/>
            <a:ext cx="1" cy="3966882"/>
          </a:xfrm>
          <a:prstGeom prst="line">
            <a:avLst/>
          </a:prstGeom>
          <a:ln w="12700" cap="rnd">
            <a:solidFill>
              <a:srgbClr val="8AD0D6">
                <a:alpha val="40000"/>
              </a:srgbClr>
            </a:solidFill>
          </a:ln>
        </p:spPr>
        <p:txBody>
          <a:bodyPr lIns="0" tIns="0" rIns="0" bIns="0"/>
          <a:lstStyle/>
          <a:p>
            <a:pPr lvl="0" defTabSz="457200">
              <a:defRPr sz="1200">
                <a:latin typeface="+mn-lt"/>
                <a:ea typeface="+mn-ea"/>
                <a:cs typeface="+mn-cs"/>
                <a:sym typeface="Helvetica"/>
              </a:defRPr>
            </a:pPr>
          </a:p>
        </p:txBody>
      </p:sp>
      <p:sp>
        <p:nvSpPr>
          <p:cNvPr id="67" name="Shape 6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3 Picture Column">
    <p:spTree>
      <p:nvGrpSpPr>
        <p:cNvPr id="1" name=""/>
        <p:cNvGrpSpPr/>
        <p:nvPr/>
      </p:nvGrpSpPr>
      <p:grpSpPr>
        <a:xfrm>
          <a:off x="0" y="0"/>
          <a:ext cx="0" cy="0"/>
          <a:chOff x="0" y="0"/>
          <a:chExt cx="0" cy="0"/>
        </a:xfrm>
      </p:grpSpPr>
      <p:sp>
        <p:nvSpPr>
          <p:cNvPr id="69" name="Shape 69"/>
          <p:cNvSpPr/>
          <p:nvPr>
            <p:ph type="title"/>
          </p:nvPr>
        </p:nvSpPr>
        <p:spPr>
          <a:xfrm>
            <a:off x="646110" y="452718"/>
            <a:ext cx="9404724" cy="2599381"/>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70" name="Shape 70"/>
          <p:cNvSpPr/>
          <p:nvPr>
            <p:ph type="body" idx="1"/>
          </p:nvPr>
        </p:nvSpPr>
        <p:spPr>
          <a:xfrm>
            <a:off x="652462" y="3052098"/>
            <a:ext cx="2940051" cy="1775114"/>
          </a:xfrm>
          <a:prstGeom prst="rect">
            <a:avLst/>
          </a:prstGeom>
        </p:spPr>
        <p:txBody>
          <a:bodyPr anchor="b">
            <a:noAutofit/>
          </a:bodyPr>
          <a:lstStyle>
            <a:lvl1pPr marL="0" indent="0">
              <a:buClrTx/>
              <a:buSzTx/>
              <a:buFontTx/>
              <a:buNone/>
              <a:defRPr sz="2400">
                <a:solidFill>
                  <a:srgbClr val="8AD0D6"/>
                </a:solidFill>
              </a:defRPr>
            </a:lvl1pPr>
            <a:lvl2pPr marL="0" indent="457200">
              <a:buClrTx/>
              <a:buSzTx/>
              <a:buFontTx/>
              <a:buNone/>
              <a:defRPr sz="2400">
                <a:solidFill>
                  <a:srgbClr val="8AD0D6"/>
                </a:solidFill>
              </a:defRPr>
            </a:lvl2pPr>
            <a:lvl3pPr marL="0" indent="914400">
              <a:buClrTx/>
              <a:buSzTx/>
              <a:buFontTx/>
              <a:buNone/>
              <a:defRPr sz="2400">
                <a:solidFill>
                  <a:srgbClr val="8AD0D6"/>
                </a:solidFill>
              </a:defRPr>
            </a:lvl3pPr>
            <a:lvl4pPr marL="0" indent="1371600">
              <a:buClrTx/>
              <a:buSzTx/>
              <a:buFontTx/>
              <a:buNone/>
              <a:defRPr sz="2400">
                <a:solidFill>
                  <a:srgbClr val="8AD0D6"/>
                </a:solidFill>
              </a:defRPr>
            </a:lvl4pPr>
            <a:lvl5pPr marL="0" indent="1828800">
              <a:buClrTx/>
              <a:buSzTx/>
              <a:buFontTx/>
              <a:buNone/>
              <a:defRPr sz="2400">
                <a:solidFill>
                  <a:srgbClr val="8AD0D6"/>
                </a:solidFill>
              </a:defRPr>
            </a:lvl5pPr>
          </a:lstStyle>
          <a:p>
            <a:pPr lvl="0">
              <a:defRPr sz="1800">
                <a:solidFill>
                  <a:srgbClr val="000000"/>
                </a:solidFill>
              </a:defRPr>
            </a:pPr>
            <a:r>
              <a:rPr sz="2400">
                <a:solidFill>
                  <a:srgbClr val="8AD0D6"/>
                </a:solidFill>
              </a:rPr>
              <a:t>Body Level One</a:t>
            </a:r>
            <a:endParaRPr sz="2400">
              <a:solidFill>
                <a:srgbClr val="8AD0D6"/>
              </a:solidFill>
            </a:endParaRPr>
          </a:p>
          <a:p>
            <a:pPr lvl="1">
              <a:defRPr sz="1800">
                <a:solidFill>
                  <a:srgbClr val="000000"/>
                </a:solidFill>
              </a:defRPr>
            </a:pPr>
            <a:r>
              <a:rPr sz="2400">
                <a:solidFill>
                  <a:srgbClr val="8AD0D6"/>
                </a:solidFill>
              </a:rPr>
              <a:t>Body Level Two</a:t>
            </a:r>
            <a:endParaRPr sz="2400">
              <a:solidFill>
                <a:srgbClr val="8AD0D6"/>
              </a:solidFill>
            </a:endParaRPr>
          </a:p>
          <a:p>
            <a:pPr lvl="2">
              <a:defRPr sz="1800">
                <a:solidFill>
                  <a:srgbClr val="000000"/>
                </a:solidFill>
              </a:defRPr>
            </a:pPr>
            <a:r>
              <a:rPr sz="2400">
                <a:solidFill>
                  <a:srgbClr val="8AD0D6"/>
                </a:solidFill>
              </a:rPr>
              <a:t>Body Level Three</a:t>
            </a:r>
            <a:endParaRPr sz="2400">
              <a:solidFill>
                <a:srgbClr val="8AD0D6"/>
              </a:solidFill>
            </a:endParaRPr>
          </a:p>
          <a:p>
            <a:pPr lvl="3">
              <a:defRPr sz="1800">
                <a:solidFill>
                  <a:srgbClr val="000000"/>
                </a:solidFill>
              </a:defRPr>
            </a:pPr>
            <a:r>
              <a:rPr sz="2400">
                <a:solidFill>
                  <a:srgbClr val="8AD0D6"/>
                </a:solidFill>
              </a:rPr>
              <a:t>Body Level Four</a:t>
            </a:r>
            <a:endParaRPr sz="2400">
              <a:solidFill>
                <a:srgbClr val="8AD0D6"/>
              </a:solidFill>
            </a:endParaRPr>
          </a:p>
          <a:p>
            <a:pPr lvl="4">
              <a:defRPr sz="1800">
                <a:solidFill>
                  <a:srgbClr val="000000"/>
                </a:solidFill>
              </a:defRPr>
            </a:pPr>
            <a:r>
              <a:rPr sz="2400">
                <a:solidFill>
                  <a:srgbClr val="8AD0D6"/>
                </a:solidFill>
              </a:rPr>
              <a:t>Body Level Five</a:t>
            </a:r>
          </a:p>
        </p:txBody>
      </p:sp>
      <p:sp>
        <p:nvSpPr>
          <p:cNvPr id="71" name="Shape 71"/>
          <p:cNvSpPr/>
          <p:nvPr/>
        </p:nvSpPr>
        <p:spPr>
          <a:xfrm flipH="1">
            <a:off x="3726141" y="2133600"/>
            <a:ext cx="1" cy="3962400"/>
          </a:xfrm>
          <a:prstGeom prst="line">
            <a:avLst/>
          </a:prstGeom>
          <a:ln w="12700" cap="rnd">
            <a:solidFill>
              <a:srgbClr val="8AD0D6">
                <a:alpha val="40000"/>
              </a:srgbClr>
            </a:solidFill>
          </a:ln>
        </p:spPr>
        <p:txBody>
          <a:bodyPr lIns="0" tIns="0" rIns="0" bIns="0"/>
          <a:lstStyle/>
          <a:p>
            <a:pPr lvl="0" defTabSz="457200">
              <a:defRPr sz="1200">
                <a:latin typeface="+mn-lt"/>
                <a:ea typeface="+mn-ea"/>
                <a:cs typeface="+mn-cs"/>
                <a:sym typeface="Helvetica"/>
              </a:defRPr>
            </a:pPr>
          </a:p>
        </p:txBody>
      </p:sp>
      <p:sp>
        <p:nvSpPr>
          <p:cNvPr id="72" name="Shape 72"/>
          <p:cNvSpPr/>
          <p:nvPr/>
        </p:nvSpPr>
        <p:spPr>
          <a:xfrm flipH="1">
            <a:off x="6962226" y="2133600"/>
            <a:ext cx="1" cy="3966882"/>
          </a:xfrm>
          <a:prstGeom prst="line">
            <a:avLst/>
          </a:prstGeom>
          <a:ln w="12700" cap="rnd">
            <a:solidFill>
              <a:srgbClr val="8AD0D6">
                <a:alpha val="40000"/>
              </a:srgbClr>
            </a:solidFill>
          </a:ln>
        </p:spPr>
        <p:txBody>
          <a:bodyPr lIns="0" tIns="0" rIns="0" bIns="0"/>
          <a:lstStyle/>
          <a:p>
            <a:pPr lvl="0" defTabSz="457200">
              <a:defRPr sz="1200">
                <a:latin typeface="+mn-lt"/>
                <a:ea typeface="+mn-ea"/>
                <a:cs typeface="+mn-cs"/>
                <a:sym typeface="Helvetica"/>
              </a:defRPr>
            </a:pPr>
          </a:p>
        </p:txBody>
      </p:sp>
      <p:sp>
        <p:nvSpPr>
          <p:cNvPr id="73" name="Shape 7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75" name="Shape 75"/>
          <p:cNvSpPr/>
          <p:nvPr>
            <p:ph type="title"/>
          </p:nvPr>
        </p:nvSpPr>
        <p:spPr>
          <a:xfrm>
            <a:off x="646110" y="452718"/>
            <a:ext cx="9404724" cy="1600200"/>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76" name="Shape 76"/>
          <p:cNvSpPr/>
          <p:nvPr>
            <p:ph type="body" idx="1"/>
          </p:nvPr>
        </p:nvSpPr>
        <p:spPr>
          <a:xfrm>
            <a:off x="1103312" y="2052917"/>
            <a:ext cx="8946541" cy="4805083"/>
          </a:xfrm>
          <a:prstGeom prst="rect">
            <a:avLst/>
          </a:prstGeom>
        </p:spPr>
        <p:txBody>
          <a:bodyPr/>
          <a:lstStyle/>
          <a:p>
            <a:pPr lvl="0">
              <a:defRPr sz="1800">
                <a:solidFill>
                  <a:srgbClr val="000000"/>
                </a:solidFill>
              </a:defRPr>
            </a:pPr>
            <a:r>
              <a:rPr sz="2000">
                <a:solidFill>
                  <a:srgbClr val="FFFFFF"/>
                </a:solidFill>
              </a:rPr>
              <a:t>Body Level One</a:t>
            </a:r>
            <a:endParaRPr sz="2000">
              <a:solidFill>
                <a:srgbClr val="FFFFFF"/>
              </a:solidFill>
            </a:endParaRPr>
          </a:p>
          <a:p>
            <a:pPr lvl="1">
              <a:defRPr sz="1800">
                <a:solidFill>
                  <a:srgbClr val="000000"/>
                </a:solidFill>
              </a:defRPr>
            </a:pPr>
            <a:r>
              <a:rPr sz="2000">
                <a:solidFill>
                  <a:srgbClr val="FFFFFF"/>
                </a:solidFill>
              </a:rPr>
              <a:t>Body Level Two</a:t>
            </a:r>
            <a:endParaRPr sz="2000">
              <a:solidFill>
                <a:srgbClr val="FFFFFF"/>
              </a:solidFill>
            </a:endParaRPr>
          </a:p>
          <a:p>
            <a:pPr lvl="2">
              <a:defRPr sz="1800">
                <a:solidFill>
                  <a:srgbClr val="000000"/>
                </a:solidFill>
              </a:defRPr>
            </a:pPr>
            <a:r>
              <a:rPr sz="2000">
                <a:solidFill>
                  <a:srgbClr val="FFFFFF"/>
                </a:solidFill>
              </a:rPr>
              <a:t>Body Level Three</a:t>
            </a:r>
            <a:endParaRPr sz="2000">
              <a:solidFill>
                <a:srgbClr val="FFFFFF"/>
              </a:solidFill>
            </a:endParaRPr>
          </a:p>
          <a:p>
            <a:pPr lvl="3">
              <a:defRPr sz="1800">
                <a:solidFill>
                  <a:srgbClr val="000000"/>
                </a:solidFill>
              </a:defRPr>
            </a:pPr>
            <a:r>
              <a:rPr sz="2000">
                <a:solidFill>
                  <a:srgbClr val="FFFFFF"/>
                </a:solidFill>
              </a:rPr>
              <a:t>Body Level Four</a:t>
            </a:r>
            <a:endParaRPr sz="2000">
              <a:solidFill>
                <a:srgbClr val="FFFFFF"/>
              </a:solidFill>
            </a:endParaRPr>
          </a:p>
          <a:p>
            <a:pPr lvl="4">
              <a:defRPr sz="1800">
                <a:solidFill>
                  <a:srgbClr val="000000"/>
                </a:solidFill>
              </a:defRPr>
            </a:pPr>
            <a:r>
              <a:rPr sz="2000">
                <a:solidFill>
                  <a:srgbClr val="FFFFFF"/>
                </a:solidFill>
              </a:rPr>
              <a:t>Body Level Five</a:t>
            </a:r>
          </a:p>
        </p:txBody>
      </p:sp>
      <p:sp>
        <p:nvSpPr>
          <p:cNvPr id="77" name="Shape 7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79" name="Shape 79"/>
          <p:cNvSpPr/>
          <p:nvPr>
            <p:ph type="title"/>
          </p:nvPr>
        </p:nvSpPr>
        <p:spPr>
          <a:prstGeom prst="rect">
            <a:avLst/>
          </a:prstGeom>
        </p:spPr>
        <p:txBody>
          <a:bodyPr/>
          <a:lstStyle/>
          <a:p>
            <a:pPr lvl="0">
              <a:defRPr sz="1800">
                <a:solidFill>
                  <a:srgbClr val="000000"/>
                </a:solidFill>
              </a:defRPr>
            </a:pPr>
            <a:r>
              <a:rPr sz="4200">
                <a:solidFill>
                  <a:srgbClr val="EBEBEB"/>
                </a:solidFill>
              </a:rPr>
              <a:t>Title Text</a:t>
            </a:r>
          </a:p>
        </p:txBody>
      </p:sp>
      <p:sp>
        <p:nvSpPr>
          <p:cNvPr id="80" name="Shape 80"/>
          <p:cNvSpPr/>
          <p:nvPr>
            <p:ph type="body" idx="1"/>
          </p:nvPr>
        </p:nvSpPr>
        <p:spPr>
          <a:prstGeom prst="rect">
            <a:avLst/>
          </a:prstGeom>
        </p:spPr>
        <p:txBody>
          <a:bodyPr/>
          <a:lstStyle/>
          <a:p>
            <a:pPr lvl="0">
              <a:defRPr sz="1800">
                <a:solidFill>
                  <a:srgbClr val="000000"/>
                </a:solidFill>
              </a:defRPr>
            </a:pPr>
            <a:r>
              <a:rPr sz="2000">
                <a:solidFill>
                  <a:srgbClr val="FFFFFF"/>
                </a:solidFill>
              </a:rPr>
              <a:t>Body Level One</a:t>
            </a:r>
            <a:endParaRPr sz="2000">
              <a:solidFill>
                <a:srgbClr val="FFFFFF"/>
              </a:solidFill>
            </a:endParaRPr>
          </a:p>
          <a:p>
            <a:pPr lvl="1">
              <a:defRPr sz="1800">
                <a:solidFill>
                  <a:srgbClr val="000000"/>
                </a:solidFill>
              </a:defRPr>
            </a:pPr>
            <a:r>
              <a:rPr sz="2000">
                <a:solidFill>
                  <a:srgbClr val="FFFFFF"/>
                </a:solidFill>
              </a:rPr>
              <a:t>Body Level Two</a:t>
            </a:r>
            <a:endParaRPr sz="2000">
              <a:solidFill>
                <a:srgbClr val="FFFFFF"/>
              </a:solidFill>
            </a:endParaRPr>
          </a:p>
          <a:p>
            <a:pPr lvl="2">
              <a:defRPr sz="1800">
                <a:solidFill>
                  <a:srgbClr val="000000"/>
                </a:solidFill>
              </a:defRPr>
            </a:pPr>
            <a:r>
              <a:rPr sz="2000">
                <a:solidFill>
                  <a:srgbClr val="FFFFFF"/>
                </a:solidFill>
              </a:rPr>
              <a:t>Body Level Three</a:t>
            </a:r>
            <a:endParaRPr sz="2000">
              <a:solidFill>
                <a:srgbClr val="FFFFFF"/>
              </a:solidFill>
            </a:endParaRPr>
          </a:p>
          <a:p>
            <a:pPr lvl="3">
              <a:defRPr sz="1800">
                <a:solidFill>
                  <a:srgbClr val="000000"/>
                </a:solidFill>
              </a:defRPr>
            </a:pPr>
            <a:r>
              <a:rPr sz="2000">
                <a:solidFill>
                  <a:srgbClr val="FFFFFF"/>
                </a:solidFill>
              </a:rPr>
              <a:t>Body Level Four</a:t>
            </a:r>
            <a:endParaRPr sz="2000">
              <a:solidFill>
                <a:srgbClr val="FFFFFF"/>
              </a:solidFill>
            </a:endParaRPr>
          </a:p>
          <a:p>
            <a:pPr lvl="4">
              <a:defRPr sz="1800">
                <a:solidFill>
                  <a:srgbClr val="000000"/>
                </a:solidFill>
              </a:defRPr>
            </a:pPr>
            <a:r>
              <a:rPr sz="2000">
                <a:solidFill>
                  <a:srgbClr val="FFFFFF"/>
                </a:solidFill>
              </a:rPr>
              <a:t>Body Level Five</a:t>
            </a:r>
          </a:p>
        </p:txBody>
      </p:sp>
      <p:sp>
        <p:nvSpPr>
          <p:cNvPr id="81" name="Shape 8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6" name="Shape 16"/>
          <p:cNvSpPr/>
          <p:nvPr>
            <p:ph type="title"/>
          </p:nvPr>
        </p:nvSpPr>
        <p:spPr>
          <a:xfrm>
            <a:off x="646110" y="452718"/>
            <a:ext cx="9404724" cy="1600200"/>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17" name="Shape 17"/>
          <p:cNvSpPr/>
          <p:nvPr>
            <p:ph type="body" idx="1"/>
          </p:nvPr>
        </p:nvSpPr>
        <p:spPr>
          <a:xfrm>
            <a:off x="1103312" y="2052917"/>
            <a:ext cx="8946541" cy="4805083"/>
          </a:xfrm>
          <a:prstGeom prst="rect">
            <a:avLst/>
          </a:prstGeom>
        </p:spPr>
        <p:txBody>
          <a:bodyPr/>
          <a:lstStyle/>
          <a:p>
            <a:pPr lvl="0">
              <a:defRPr sz="1800">
                <a:solidFill>
                  <a:srgbClr val="000000"/>
                </a:solidFill>
              </a:defRPr>
            </a:pPr>
            <a:r>
              <a:rPr sz="2000">
                <a:solidFill>
                  <a:srgbClr val="FFFFFF"/>
                </a:solidFill>
              </a:rPr>
              <a:t>Body Level One</a:t>
            </a:r>
            <a:endParaRPr sz="2000">
              <a:solidFill>
                <a:srgbClr val="FFFFFF"/>
              </a:solidFill>
            </a:endParaRPr>
          </a:p>
          <a:p>
            <a:pPr lvl="1">
              <a:defRPr sz="1800">
                <a:solidFill>
                  <a:srgbClr val="000000"/>
                </a:solidFill>
              </a:defRPr>
            </a:pPr>
            <a:r>
              <a:rPr sz="2000">
                <a:solidFill>
                  <a:srgbClr val="FFFFFF"/>
                </a:solidFill>
              </a:rPr>
              <a:t>Body Level Two</a:t>
            </a:r>
            <a:endParaRPr sz="2000">
              <a:solidFill>
                <a:srgbClr val="FFFFFF"/>
              </a:solidFill>
            </a:endParaRPr>
          </a:p>
          <a:p>
            <a:pPr lvl="2">
              <a:defRPr sz="1800">
                <a:solidFill>
                  <a:srgbClr val="000000"/>
                </a:solidFill>
              </a:defRPr>
            </a:pPr>
            <a:r>
              <a:rPr sz="2000">
                <a:solidFill>
                  <a:srgbClr val="FFFFFF"/>
                </a:solidFill>
              </a:rPr>
              <a:t>Body Level Three</a:t>
            </a:r>
            <a:endParaRPr sz="2000">
              <a:solidFill>
                <a:srgbClr val="FFFFFF"/>
              </a:solidFill>
            </a:endParaRPr>
          </a:p>
          <a:p>
            <a:pPr lvl="3">
              <a:defRPr sz="1800">
                <a:solidFill>
                  <a:srgbClr val="000000"/>
                </a:solidFill>
              </a:defRPr>
            </a:pPr>
            <a:r>
              <a:rPr sz="2000">
                <a:solidFill>
                  <a:srgbClr val="FFFFFF"/>
                </a:solidFill>
              </a:rPr>
              <a:t>Body Level Four</a:t>
            </a:r>
            <a:endParaRPr sz="2000">
              <a:solidFill>
                <a:srgbClr val="FFFFFF"/>
              </a:solidFill>
            </a:endParaRPr>
          </a:p>
          <a:p>
            <a:pPr lvl="4">
              <a:defRPr sz="1800">
                <a:solidFill>
                  <a:srgbClr val="000000"/>
                </a:solidFill>
              </a:defRPr>
            </a:pPr>
            <a:r>
              <a:rPr sz="2000">
                <a:solidFill>
                  <a:srgbClr val="FFFFFF"/>
                </a:solidFill>
              </a:rPr>
              <a:t>Body Level Five</a:t>
            </a: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0" name="Shape 20"/>
          <p:cNvSpPr/>
          <p:nvPr>
            <p:ph type="title"/>
          </p:nvPr>
        </p:nvSpPr>
        <p:spPr>
          <a:xfrm>
            <a:off x="1154955" y="1147233"/>
            <a:ext cx="8825658" cy="3630148"/>
          </a:xfrm>
          <a:prstGeom prst="rect">
            <a:avLst/>
          </a:prstGeom>
        </p:spPr>
        <p:txBody>
          <a:bodyPr/>
          <a:lstStyle>
            <a:lvl1pPr>
              <a:defRPr sz="4000"/>
            </a:lvl1pPr>
          </a:lstStyle>
          <a:p>
            <a:pPr lvl="0">
              <a:defRPr sz="1800">
                <a:solidFill>
                  <a:srgbClr val="000000"/>
                </a:solidFill>
              </a:defRPr>
            </a:pPr>
            <a:r>
              <a:rPr sz="4000">
                <a:solidFill>
                  <a:srgbClr val="EBEBEB"/>
                </a:solidFill>
              </a:rPr>
              <a:t>Title Text</a:t>
            </a:r>
          </a:p>
        </p:txBody>
      </p:sp>
      <p:sp>
        <p:nvSpPr>
          <p:cNvPr id="21" name="Shape 21"/>
          <p:cNvSpPr/>
          <p:nvPr>
            <p:ph type="body" idx="1"/>
          </p:nvPr>
        </p:nvSpPr>
        <p:spPr>
          <a:xfrm>
            <a:off x="1154954" y="4777380"/>
            <a:ext cx="8825660" cy="2080621"/>
          </a:xfrm>
          <a:prstGeom prst="rect">
            <a:avLst/>
          </a:prstGeom>
        </p:spPr>
        <p:txBody>
          <a:bodyPr/>
          <a:lstStyle>
            <a:lvl1pPr marL="0" indent="0">
              <a:buClrTx/>
              <a:buSzTx/>
              <a:buFontTx/>
              <a:buNone/>
              <a:defRPr cap="all">
                <a:solidFill>
                  <a:srgbClr val="8AD0D6"/>
                </a:solidFill>
              </a:defRPr>
            </a:lvl1pPr>
            <a:lvl2pPr marL="0" indent="457200">
              <a:buClrTx/>
              <a:buSzTx/>
              <a:buFontTx/>
              <a:buNone/>
              <a:defRPr cap="all">
                <a:solidFill>
                  <a:srgbClr val="8AD0D6"/>
                </a:solidFill>
              </a:defRPr>
            </a:lvl2pPr>
            <a:lvl3pPr marL="0" indent="914400">
              <a:buClrTx/>
              <a:buSzTx/>
              <a:buFontTx/>
              <a:buNone/>
              <a:defRPr cap="all">
                <a:solidFill>
                  <a:srgbClr val="8AD0D6"/>
                </a:solidFill>
              </a:defRPr>
            </a:lvl3pPr>
            <a:lvl4pPr marL="0" indent="1371600">
              <a:buClrTx/>
              <a:buSzTx/>
              <a:buFontTx/>
              <a:buNone/>
              <a:defRPr cap="all">
                <a:solidFill>
                  <a:srgbClr val="8AD0D6"/>
                </a:solidFill>
              </a:defRPr>
            </a:lvl4pPr>
            <a:lvl5pPr marL="0" indent="1828800">
              <a:buClrTx/>
              <a:buSzTx/>
              <a:buFontTx/>
              <a:buNone/>
              <a:defRPr cap="all">
                <a:solidFill>
                  <a:srgbClr val="8AD0D6"/>
                </a:solidFill>
              </a:defRPr>
            </a:lvl5pPr>
          </a:lstStyle>
          <a:p>
            <a:pPr lvl="0">
              <a:defRPr cap="none" sz="1800">
                <a:solidFill>
                  <a:srgbClr val="000000"/>
                </a:solidFill>
              </a:defRPr>
            </a:pPr>
            <a:r>
              <a:rPr cap="all" sz="2000">
                <a:solidFill>
                  <a:srgbClr val="8AD0D6"/>
                </a:solidFill>
              </a:rPr>
              <a:t>Body Level One</a:t>
            </a:r>
            <a:endParaRPr cap="all" sz="2000">
              <a:solidFill>
                <a:srgbClr val="8AD0D6"/>
              </a:solidFill>
            </a:endParaRPr>
          </a:p>
          <a:p>
            <a:pPr lvl="1">
              <a:defRPr cap="none" sz="1800">
                <a:solidFill>
                  <a:srgbClr val="000000"/>
                </a:solidFill>
              </a:defRPr>
            </a:pPr>
            <a:r>
              <a:rPr cap="all" sz="2000">
                <a:solidFill>
                  <a:srgbClr val="8AD0D6"/>
                </a:solidFill>
              </a:rPr>
              <a:t>Body Level Two</a:t>
            </a:r>
            <a:endParaRPr cap="all" sz="2000">
              <a:solidFill>
                <a:srgbClr val="8AD0D6"/>
              </a:solidFill>
            </a:endParaRPr>
          </a:p>
          <a:p>
            <a:pPr lvl="2">
              <a:defRPr cap="none" sz="1800">
                <a:solidFill>
                  <a:srgbClr val="000000"/>
                </a:solidFill>
              </a:defRPr>
            </a:pPr>
            <a:r>
              <a:rPr cap="all" sz="2000">
                <a:solidFill>
                  <a:srgbClr val="8AD0D6"/>
                </a:solidFill>
              </a:rPr>
              <a:t>Body Level Three</a:t>
            </a:r>
            <a:endParaRPr cap="all" sz="2000">
              <a:solidFill>
                <a:srgbClr val="8AD0D6"/>
              </a:solidFill>
            </a:endParaRPr>
          </a:p>
          <a:p>
            <a:pPr lvl="3">
              <a:defRPr cap="none" sz="1800">
                <a:solidFill>
                  <a:srgbClr val="000000"/>
                </a:solidFill>
              </a:defRPr>
            </a:pPr>
            <a:r>
              <a:rPr cap="all" sz="2000">
                <a:solidFill>
                  <a:srgbClr val="8AD0D6"/>
                </a:solidFill>
              </a:rPr>
              <a:t>Body Level Four</a:t>
            </a:r>
            <a:endParaRPr cap="all" sz="2000">
              <a:solidFill>
                <a:srgbClr val="8AD0D6"/>
              </a:solidFill>
            </a:endParaRPr>
          </a:p>
          <a:p>
            <a:pPr lvl="4">
              <a:defRPr cap="none" sz="1800">
                <a:solidFill>
                  <a:srgbClr val="000000"/>
                </a:solidFill>
              </a:defRPr>
            </a:pPr>
            <a:r>
              <a:rPr cap="all" sz="2000">
                <a:solidFill>
                  <a:srgbClr val="8AD0D6"/>
                </a:solidFill>
              </a:rPr>
              <a:t>Body Level Five</a:t>
            </a:r>
          </a:p>
        </p:txBody>
      </p:sp>
      <p:sp>
        <p:nvSpPr>
          <p:cNvPr id="22" name="Shape 2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4" name="Shape 24"/>
          <p:cNvSpPr/>
          <p:nvPr>
            <p:ph type="title"/>
          </p:nvPr>
        </p:nvSpPr>
        <p:spPr>
          <a:xfrm>
            <a:off x="646110" y="452718"/>
            <a:ext cx="9404724" cy="1607857"/>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25" name="Shape 25"/>
          <p:cNvSpPr/>
          <p:nvPr>
            <p:ph type="body" idx="1"/>
          </p:nvPr>
        </p:nvSpPr>
        <p:spPr>
          <a:xfrm>
            <a:off x="1103312" y="2060575"/>
            <a:ext cx="4396340" cy="4797425"/>
          </a:xfrm>
          <a:prstGeom prst="rect">
            <a:avLst/>
          </a:prstGeom>
        </p:spPr>
        <p:txBody>
          <a:bodyPr/>
          <a:lstStyle>
            <a:lvl1pPr>
              <a:defRPr sz="1800"/>
            </a:lvl1pPr>
            <a:lvl2pPr marL="778668" indent="-321468">
              <a:defRPr sz="1800"/>
            </a:lvl2pPr>
            <a:lvl3pPr marL="1208314" indent="-293914">
              <a:defRPr sz="1800"/>
            </a:lvl3pPr>
            <a:lvl4pPr marL="1714500" indent="-342900">
              <a:defRPr sz="1800"/>
            </a:lvl4pPr>
            <a:lvl5pPr marL="2171700" indent="-342900">
              <a:defRPr sz="1800"/>
            </a:lvl5pPr>
          </a:lstStyle>
          <a:p>
            <a:pPr lvl="0">
              <a:defRPr>
                <a:solidFill>
                  <a:srgbClr val="000000"/>
                </a:solidFill>
              </a:defRPr>
            </a:pPr>
            <a:r>
              <a:rPr>
                <a:solidFill>
                  <a:srgbClr val="FFFFFF"/>
                </a:solidFill>
              </a:rPr>
              <a:t>Body Level One</a:t>
            </a:r>
            <a:endParaRPr>
              <a:solidFill>
                <a:srgbClr val="FFFFFF"/>
              </a:solidFill>
            </a:endParaRPr>
          </a:p>
          <a:p>
            <a:pPr lvl="1">
              <a:defRPr>
                <a:solidFill>
                  <a:srgbClr val="000000"/>
                </a:solidFill>
              </a:defRPr>
            </a:pPr>
            <a:r>
              <a:rPr>
                <a:solidFill>
                  <a:srgbClr val="FFFFFF"/>
                </a:solidFill>
              </a:rPr>
              <a:t>Body Level Two</a:t>
            </a:r>
            <a:endParaRPr>
              <a:solidFill>
                <a:srgbClr val="FFFFFF"/>
              </a:solidFill>
            </a:endParaRPr>
          </a:p>
          <a:p>
            <a:pPr lvl="2">
              <a:defRPr>
                <a:solidFill>
                  <a:srgbClr val="000000"/>
                </a:solidFill>
              </a:defRPr>
            </a:pPr>
            <a:r>
              <a:rPr>
                <a:solidFill>
                  <a:srgbClr val="FFFFFF"/>
                </a:solidFill>
              </a:rPr>
              <a:t>Body Level Three</a:t>
            </a:r>
            <a:endParaRPr>
              <a:solidFill>
                <a:srgbClr val="FFFFFF"/>
              </a:solidFill>
            </a:endParaRPr>
          </a:p>
          <a:p>
            <a:pPr lvl="3">
              <a:defRPr>
                <a:solidFill>
                  <a:srgbClr val="000000"/>
                </a:solidFill>
              </a:defRPr>
            </a:pPr>
            <a:r>
              <a:rPr>
                <a:solidFill>
                  <a:srgbClr val="FFFFFF"/>
                </a:solidFill>
              </a:rPr>
              <a:t>Body Level Four</a:t>
            </a:r>
            <a:endParaRPr>
              <a:solidFill>
                <a:srgbClr val="FFFFFF"/>
              </a:solidFill>
            </a:endParaRPr>
          </a:p>
          <a:p>
            <a:pPr lvl="4">
              <a:defRPr>
                <a:solidFill>
                  <a:srgbClr val="000000"/>
                </a:solidFill>
              </a:defRPr>
            </a:pPr>
            <a:r>
              <a:rPr>
                <a:solidFill>
                  <a:srgbClr val="FFFFFF"/>
                </a:solidFill>
              </a:rPr>
              <a:t>Body Level Five</a:t>
            </a: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8" name="Shape 28"/>
          <p:cNvSpPr/>
          <p:nvPr>
            <p:ph type="title"/>
          </p:nvPr>
        </p:nvSpPr>
        <p:spPr>
          <a:xfrm>
            <a:off x="646110" y="452718"/>
            <a:ext cx="9404724" cy="1426406"/>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29" name="Shape 29"/>
          <p:cNvSpPr/>
          <p:nvPr>
            <p:ph type="body" idx="1"/>
          </p:nvPr>
        </p:nvSpPr>
        <p:spPr>
          <a:xfrm>
            <a:off x="1103312" y="1879124"/>
            <a:ext cx="4396339" cy="602139"/>
          </a:xfrm>
          <a:prstGeom prst="rect">
            <a:avLst/>
          </a:prstGeom>
        </p:spPr>
        <p:txBody>
          <a:bodyPr anchor="b">
            <a:noAutofit/>
          </a:bodyPr>
          <a:lstStyle>
            <a:lvl1pPr marL="0" indent="0">
              <a:buClrTx/>
              <a:buSzTx/>
              <a:buFontTx/>
              <a:buNone/>
              <a:defRPr sz="2400">
                <a:solidFill>
                  <a:srgbClr val="8AD0D6"/>
                </a:solidFill>
              </a:defRPr>
            </a:lvl1pPr>
            <a:lvl2pPr marL="0" indent="457200">
              <a:buClrTx/>
              <a:buSzTx/>
              <a:buFontTx/>
              <a:buNone/>
              <a:defRPr sz="2400">
                <a:solidFill>
                  <a:srgbClr val="8AD0D6"/>
                </a:solidFill>
              </a:defRPr>
            </a:lvl2pPr>
            <a:lvl3pPr marL="0" indent="914400">
              <a:buClrTx/>
              <a:buSzTx/>
              <a:buFontTx/>
              <a:buNone/>
              <a:defRPr sz="2400">
                <a:solidFill>
                  <a:srgbClr val="8AD0D6"/>
                </a:solidFill>
              </a:defRPr>
            </a:lvl3pPr>
            <a:lvl4pPr marL="0" indent="1371600">
              <a:buClrTx/>
              <a:buSzTx/>
              <a:buFontTx/>
              <a:buNone/>
              <a:defRPr sz="2400">
                <a:solidFill>
                  <a:srgbClr val="8AD0D6"/>
                </a:solidFill>
              </a:defRPr>
            </a:lvl4pPr>
            <a:lvl5pPr marL="0" indent="1828800">
              <a:buClrTx/>
              <a:buSzTx/>
              <a:buFontTx/>
              <a:buNone/>
              <a:defRPr sz="2400">
                <a:solidFill>
                  <a:srgbClr val="8AD0D6"/>
                </a:solidFill>
              </a:defRPr>
            </a:lvl5pPr>
          </a:lstStyle>
          <a:p>
            <a:pPr lvl="0">
              <a:defRPr sz="1800">
                <a:solidFill>
                  <a:srgbClr val="000000"/>
                </a:solidFill>
              </a:defRPr>
            </a:pPr>
            <a:r>
              <a:rPr sz="2400">
                <a:solidFill>
                  <a:srgbClr val="8AD0D6"/>
                </a:solidFill>
              </a:rPr>
              <a:t>Body Level One</a:t>
            </a:r>
            <a:endParaRPr sz="2400">
              <a:solidFill>
                <a:srgbClr val="8AD0D6"/>
              </a:solidFill>
            </a:endParaRPr>
          </a:p>
          <a:p>
            <a:pPr lvl="1">
              <a:defRPr sz="1800">
                <a:solidFill>
                  <a:srgbClr val="000000"/>
                </a:solidFill>
              </a:defRPr>
            </a:pPr>
            <a:r>
              <a:rPr sz="2400">
                <a:solidFill>
                  <a:srgbClr val="8AD0D6"/>
                </a:solidFill>
              </a:rPr>
              <a:t>Body Level Two</a:t>
            </a:r>
            <a:endParaRPr sz="2400">
              <a:solidFill>
                <a:srgbClr val="8AD0D6"/>
              </a:solidFill>
            </a:endParaRPr>
          </a:p>
          <a:p>
            <a:pPr lvl="2">
              <a:defRPr sz="1800">
                <a:solidFill>
                  <a:srgbClr val="000000"/>
                </a:solidFill>
              </a:defRPr>
            </a:pPr>
            <a:r>
              <a:rPr sz="2400">
                <a:solidFill>
                  <a:srgbClr val="8AD0D6"/>
                </a:solidFill>
              </a:rPr>
              <a:t>Body Level Three</a:t>
            </a:r>
            <a:endParaRPr sz="2400">
              <a:solidFill>
                <a:srgbClr val="8AD0D6"/>
              </a:solidFill>
            </a:endParaRPr>
          </a:p>
          <a:p>
            <a:pPr lvl="3">
              <a:defRPr sz="1800">
                <a:solidFill>
                  <a:srgbClr val="000000"/>
                </a:solidFill>
              </a:defRPr>
            </a:pPr>
            <a:r>
              <a:rPr sz="2400">
                <a:solidFill>
                  <a:srgbClr val="8AD0D6"/>
                </a:solidFill>
              </a:rPr>
              <a:t>Body Level Four</a:t>
            </a:r>
            <a:endParaRPr sz="2400">
              <a:solidFill>
                <a:srgbClr val="8AD0D6"/>
              </a:solidFill>
            </a:endParaRPr>
          </a:p>
          <a:p>
            <a:pPr lvl="4">
              <a:defRPr sz="1800">
                <a:solidFill>
                  <a:srgbClr val="000000"/>
                </a:solidFill>
              </a:defRPr>
            </a:pPr>
            <a:r>
              <a:rPr sz="2400">
                <a:solidFill>
                  <a:srgbClr val="8AD0D6"/>
                </a:solidFill>
              </a:rPr>
              <a:t>Body Level Five</a:t>
            </a:r>
          </a:p>
        </p:txBody>
      </p:sp>
      <p:sp>
        <p:nvSpPr>
          <p:cNvPr id="30" name="Shape 3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2" name="Shape 32"/>
          <p:cNvSpPr/>
          <p:nvPr>
            <p:ph type="title"/>
          </p:nvPr>
        </p:nvSpPr>
        <p:spPr>
          <a:xfrm>
            <a:off x="646110" y="452718"/>
            <a:ext cx="9404724" cy="1400531"/>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7" name="Shape 37"/>
          <p:cNvSpPr/>
          <p:nvPr>
            <p:ph type="title"/>
          </p:nvPr>
        </p:nvSpPr>
        <p:spPr>
          <a:xfrm>
            <a:off x="1154952" y="0"/>
            <a:ext cx="3401066" cy="2895600"/>
          </a:xfrm>
          <a:prstGeom prst="rect">
            <a:avLst/>
          </a:prstGeom>
        </p:spPr>
        <p:txBody>
          <a:bodyPr/>
          <a:lstStyle>
            <a:lvl1pPr>
              <a:defRPr sz="2400"/>
            </a:lvl1pPr>
          </a:lstStyle>
          <a:p>
            <a:pPr lvl="0">
              <a:defRPr sz="1800">
                <a:solidFill>
                  <a:srgbClr val="000000"/>
                </a:solidFill>
              </a:defRPr>
            </a:pPr>
            <a:r>
              <a:rPr sz="2400">
                <a:solidFill>
                  <a:srgbClr val="EBEBEB"/>
                </a:solidFill>
              </a:rPr>
              <a:t>Title Text</a:t>
            </a:r>
          </a:p>
        </p:txBody>
      </p:sp>
      <p:sp>
        <p:nvSpPr>
          <p:cNvPr id="38" name="Shape 38"/>
          <p:cNvSpPr/>
          <p:nvPr>
            <p:ph type="body" idx="1"/>
          </p:nvPr>
        </p:nvSpPr>
        <p:spPr>
          <a:xfrm>
            <a:off x="4784616" y="609600"/>
            <a:ext cx="5195998" cy="6248400"/>
          </a:xfrm>
          <a:prstGeom prst="rect">
            <a:avLst/>
          </a:prstGeom>
        </p:spPr>
        <p:txBody>
          <a:bodyPr anchor="ctr"/>
          <a:lstStyle/>
          <a:p>
            <a:pPr lvl="0">
              <a:defRPr sz="1800">
                <a:solidFill>
                  <a:srgbClr val="000000"/>
                </a:solidFill>
              </a:defRPr>
            </a:pPr>
            <a:r>
              <a:rPr sz="2000">
                <a:solidFill>
                  <a:srgbClr val="FFFFFF"/>
                </a:solidFill>
              </a:rPr>
              <a:t>Body Level One</a:t>
            </a:r>
            <a:endParaRPr sz="2000">
              <a:solidFill>
                <a:srgbClr val="FFFFFF"/>
              </a:solidFill>
            </a:endParaRPr>
          </a:p>
          <a:p>
            <a:pPr lvl="1">
              <a:defRPr sz="1800">
                <a:solidFill>
                  <a:srgbClr val="000000"/>
                </a:solidFill>
              </a:defRPr>
            </a:pPr>
            <a:r>
              <a:rPr sz="2000">
                <a:solidFill>
                  <a:srgbClr val="FFFFFF"/>
                </a:solidFill>
              </a:rPr>
              <a:t>Body Level Two</a:t>
            </a:r>
            <a:endParaRPr sz="2000">
              <a:solidFill>
                <a:srgbClr val="FFFFFF"/>
              </a:solidFill>
            </a:endParaRPr>
          </a:p>
          <a:p>
            <a:pPr lvl="2">
              <a:defRPr sz="1800">
                <a:solidFill>
                  <a:srgbClr val="000000"/>
                </a:solidFill>
              </a:defRPr>
            </a:pPr>
            <a:r>
              <a:rPr sz="2000">
                <a:solidFill>
                  <a:srgbClr val="FFFFFF"/>
                </a:solidFill>
              </a:rPr>
              <a:t>Body Level Three</a:t>
            </a:r>
            <a:endParaRPr sz="2000">
              <a:solidFill>
                <a:srgbClr val="FFFFFF"/>
              </a:solidFill>
            </a:endParaRPr>
          </a:p>
          <a:p>
            <a:pPr lvl="3">
              <a:defRPr sz="1800">
                <a:solidFill>
                  <a:srgbClr val="000000"/>
                </a:solidFill>
              </a:defRPr>
            </a:pPr>
            <a:r>
              <a:rPr sz="2000">
                <a:solidFill>
                  <a:srgbClr val="FFFFFF"/>
                </a:solidFill>
              </a:rPr>
              <a:t>Body Level Four</a:t>
            </a:r>
            <a:endParaRPr sz="2000">
              <a:solidFill>
                <a:srgbClr val="FFFFFF"/>
              </a:solidFill>
            </a:endParaRPr>
          </a:p>
          <a:p>
            <a:pPr lvl="4">
              <a:defRPr sz="1800">
                <a:solidFill>
                  <a:srgbClr val="000000"/>
                </a:solidFill>
              </a:defRPr>
            </a:pPr>
            <a:r>
              <a:rPr sz="2000">
                <a:solidFill>
                  <a:srgbClr val="FFFFFF"/>
                </a:solidFill>
              </a:rPr>
              <a:t>Body Level Five</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41" name="Shape 41"/>
          <p:cNvSpPr/>
          <p:nvPr>
            <p:ph type="title"/>
          </p:nvPr>
        </p:nvSpPr>
        <p:spPr>
          <a:xfrm>
            <a:off x="1153906" y="139692"/>
            <a:ext cx="5092908" cy="3289309"/>
          </a:xfrm>
          <a:prstGeom prst="rect">
            <a:avLst/>
          </a:prstGeom>
        </p:spPr>
        <p:txBody>
          <a:bodyPr>
            <a:normAutofit fontScale="100000" lnSpcReduction="0"/>
          </a:bodyPr>
          <a:lstStyle>
            <a:lvl1pPr>
              <a:defRPr sz="3600"/>
            </a:lvl1pPr>
          </a:lstStyle>
          <a:p>
            <a:pPr lvl="0">
              <a:defRPr sz="1800">
                <a:solidFill>
                  <a:srgbClr val="000000"/>
                </a:solidFill>
              </a:defRPr>
            </a:pPr>
            <a:r>
              <a:rPr sz="3600">
                <a:solidFill>
                  <a:srgbClr val="EBEBEB"/>
                </a:solidFill>
              </a:rPr>
              <a:t>Title Text</a:t>
            </a:r>
          </a:p>
        </p:txBody>
      </p:sp>
      <p:sp>
        <p:nvSpPr>
          <p:cNvPr id="42" name="Shape 42"/>
          <p:cNvSpPr/>
          <p:nvPr>
            <p:ph type="body" idx="1"/>
          </p:nvPr>
        </p:nvSpPr>
        <p:spPr>
          <a:xfrm>
            <a:off x="1154954" y="3657600"/>
            <a:ext cx="5084980" cy="3086100"/>
          </a:xfrm>
          <a:prstGeom prst="rect">
            <a:avLst/>
          </a:prstGeom>
        </p:spPr>
        <p:txBody>
          <a:bodyPr/>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pPr lvl="0">
              <a:defRPr sz="1800">
                <a:solidFill>
                  <a:srgbClr val="000000"/>
                </a:solidFill>
              </a:defRPr>
            </a:pPr>
            <a:r>
              <a:rPr sz="1400">
                <a:solidFill>
                  <a:srgbClr val="FFFFFF"/>
                </a:solidFill>
              </a:rPr>
              <a:t>Body Level One</a:t>
            </a:r>
            <a:endParaRPr sz="1400">
              <a:solidFill>
                <a:srgbClr val="FFFFFF"/>
              </a:solidFill>
            </a:endParaRPr>
          </a:p>
          <a:p>
            <a:pPr lvl="1">
              <a:defRPr sz="1800">
                <a:solidFill>
                  <a:srgbClr val="000000"/>
                </a:solidFill>
              </a:defRPr>
            </a:pPr>
            <a:r>
              <a:rPr sz="1400">
                <a:solidFill>
                  <a:srgbClr val="FFFFFF"/>
                </a:solidFill>
              </a:rPr>
              <a:t>Body Level Two</a:t>
            </a:r>
            <a:endParaRPr sz="1400">
              <a:solidFill>
                <a:srgbClr val="FFFFFF"/>
              </a:solidFill>
            </a:endParaRPr>
          </a:p>
          <a:p>
            <a:pPr lvl="2">
              <a:defRPr sz="1800">
                <a:solidFill>
                  <a:srgbClr val="000000"/>
                </a:solidFill>
              </a:defRPr>
            </a:pPr>
            <a:r>
              <a:rPr sz="1400">
                <a:solidFill>
                  <a:srgbClr val="FFFFFF"/>
                </a:solidFill>
              </a:rPr>
              <a:t>Body Level Three</a:t>
            </a:r>
            <a:endParaRPr sz="1400">
              <a:solidFill>
                <a:srgbClr val="FFFFFF"/>
              </a:solidFill>
            </a:endParaRPr>
          </a:p>
          <a:p>
            <a:pPr lvl="3">
              <a:defRPr sz="1800">
                <a:solidFill>
                  <a:srgbClr val="000000"/>
                </a:solidFill>
              </a:defRPr>
            </a:pPr>
            <a:r>
              <a:rPr sz="1400">
                <a:solidFill>
                  <a:srgbClr val="FFFFFF"/>
                </a:solidFill>
              </a:rPr>
              <a:t>Body Level Four</a:t>
            </a:r>
            <a:endParaRPr sz="1400">
              <a:solidFill>
                <a:srgbClr val="FFFFFF"/>
              </a:solidFill>
            </a:endParaRPr>
          </a:p>
          <a:p>
            <a:pPr lvl="4">
              <a:defRPr sz="1800">
                <a:solidFill>
                  <a:srgbClr val="000000"/>
                </a:solidFill>
              </a:defRPr>
            </a:pPr>
            <a:r>
              <a:rPr sz="1400">
                <a:solidFill>
                  <a:srgbClr val="FFFFFF"/>
                </a:solidFill>
              </a:rPr>
              <a:t>Body Level Five</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Relationship Id="rId19" Type="http://schemas.openxmlformats.org/officeDocument/2006/relationships/slideLayout" Target="../slideLayouts/slideLayout13.xml"/><Relationship Id="rId20" Type="http://schemas.openxmlformats.org/officeDocument/2006/relationships/slideLayout" Target="../slideLayouts/slideLayout14.xml"/><Relationship Id="rId21" Type="http://schemas.openxmlformats.org/officeDocument/2006/relationships/slideLayout" Target="../slideLayouts/slideLayout15.xml"/><Relationship Id="rId22" Type="http://schemas.openxmlformats.org/officeDocument/2006/relationships/slideLayout" Target="../slideLayouts/slideLayout16.xml"/><Relationship Id="rId23"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mage2.png"/>
          <p:cNvPicPr/>
          <p:nvPr/>
        </p:nvPicPr>
        <p:blipFill>
          <a:blip r:embed="rId3">
            <a:extLst/>
          </a:blip>
          <a:srcRect l="3613" t="0" r="0" b="0"/>
          <a:stretch>
            <a:fillRect/>
          </a:stretch>
        </p:blipFill>
        <p:spPr>
          <a:xfrm>
            <a:off x="0" y="2669684"/>
            <a:ext cx="4037013" cy="4188316"/>
          </a:xfrm>
          <a:prstGeom prst="rect">
            <a:avLst/>
          </a:prstGeom>
          <a:ln w="12700">
            <a:miter lim="400000"/>
          </a:ln>
        </p:spPr>
      </p:pic>
      <p:pic>
        <p:nvPicPr>
          <p:cNvPr id="3" name="image3.png"/>
          <p:cNvPicPr/>
          <p:nvPr/>
        </p:nvPicPr>
        <p:blipFill>
          <a:blip r:embed="rId4">
            <a:extLst/>
          </a:blip>
          <a:srcRect l="35640" t="0" r="0" b="0"/>
          <a:stretch>
            <a:fillRect/>
          </a:stretch>
        </p:blipFill>
        <p:spPr>
          <a:xfrm>
            <a:off x="-1" y="2892346"/>
            <a:ext cx="1522414" cy="2365454"/>
          </a:xfrm>
          <a:prstGeom prst="rect">
            <a:avLst/>
          </a:prstGeom>
          <a:ln w="12700">
            <a:miter lim="400000"/>
          </a:ln>
        </p:spPr>
      </p:pic>
      <p:sp>
        <p:nvSpPr>
          <p:cNvPr id="4" name="Shape 4"/>
          <p:cNvSpPr/>
          <p:nvPr/>
        </p:nvSpPr>
        <p:spPr>
          <a:xfrm>
            <a:off x="8609011" y="1676399"/>
            <a:ext cx="2819401" cy="28194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0" tIns="0" rIns="0" bIns="0"/>
          <a:lstStyle/>
          <a:p>
            <a:pPr lvl="0">
              <a:defRPr>
                <a:solidFill>
                  <a:srgbClr val="FFFFFF"/>
                </a:solidFill>
              </a:defRPr>
            </a:pPr>
          </a:p>
        </p:txBody>
      </p:sp>
      <p:pic>
        <p:nvPicPr>
          <p:cNvPr id="5" name="image4.png"/>
          <p:cNvPicPr/>
          <p:nvPr/>
        </p:nvPicPr>
        <p:blipFill>
          <a:blip r:embed="rId5">
            <a:extLst/>
          </a:blip>
          <a:srcRect l="0" t="28812" r="0" b="0"/>
          <a:stretch>
            <a:fillRect/>
          </a:stretch>
        </p:blipFill>
        <p:spPr>
          <a:xfrm>
            <a:off x="7999411" y="0"/>
            <a:ext cx="1603388" cy="1141407"/>
          </a:xfrm>
          <a:prstGeom prst="rect">
            <a:avLst/>
          </a:prstGeom>
          <a:ln w="12700">
            <a:miter lim="400000"/>
          </a:ln>
        </p:spPr>
      </p:pic>
      <p:pic>
        <p:nvPicPr>
          <p:cNvPr id="6" name="image5.png"/>
          <p:cNvPicPr/>
          <p:nvPr/>
        </p:nvPicPr>
        <p:blipFill>
          <a:blip r:embed="rId6">
            <a:extLst/>
          </a:blip>
          <a:srcRect l="0" t="0" r="0" b="23320"/>
          <a:stretch>
            <a:fillRect/>
          </a:stretch>
        </p:blipFill>
        <p:spPr>
          <a:xfrm>
            <a:off x="8605877" y="6096000"/>
            <a:ext cx="993735" cy="762000"/>
          </a:xfrm>
          <a:prstGeom prst="rect">
            <a:avLst/>
          </a:prstGeom>
          <a:ln w="12700">
            <a:miter lim="400000"/>
          </a:ln>
        </p:spPr>
      </p:pic>
      <p:sp>
        <p:nvSpPr>
          <p:cNvPr id="7" name="Shape 7"/>
          <p:cNvSpPr/>
          <p:nvPr/>
        </p:nvSpPr>
        <p:spPr>
          <a:xfrm>
            <a:off x="10437811" y="0"/>
            <a:ext cx="685801" cy="1143000"/>
          </a:xfrm>
          <a:prstGeom prst="rect">
            <a:avLst/>
          </a:prstGeom>
          <a:solidFill>
            <a:srgbClr val="B01513"/>
          </a:solidFill>
          <a:ln w="12700">
            <a:miter lim="400000"/>
          </a:ln>
          <a:effectLst>
            <a:outerShdw sx="100000" sy="100000" kx="0" ky="0" algn="b" rotWithShape="0" blurRad="38100" dist="25400" dir="5400000">
              <a:srgbClr val="000000">
                <a:alpha val="45000"/>
              </a:srgbClr>
            </a:outerShdw>
          </a:effectLst>
        </p:spPr>
        <p:txBody>
          <a:bodyPr lIns="0" tIns="0" rIns="0" bIns="0"/>
          <a:lstStyle/>
          <a:p>
            <a:pPr lvl="0">
              <a:defRPr>
                <a:solidFill>
                  <a:srgbClr val="FFFFFF"/>
                </a:solidFill>
              </a:defRPr>
            </a:pPr>
          </a:p>
        </p:txBody>
      </p:sp>
      <p:sp>
        <p:nvSpPr>
          <p:cNvPr id="8" name="Shape 8"/>
          <p:cNvSpPr/>
          <p:nvPr>
            <p:ph type="title"/>
          </p:nvPr>
        </p:nvSpPr>
        <p:spPr>
          <a:xfrm>
            <a:off x="8304211" y="0"/>
            <a:ext cx="1752602" cy="6256338"/>
          </a:xfrm>
          <a:prstGeom prst="rect">
            <a:avLst/>
          </a:prstGeom>
          <a:ln w="12700">
            <a:miter lim="400000"/>
          </a:ln>
          <a:extLst>
            <a:ext uri="{C572A759-6A51-4108-AA02-DFA0A04FC94B}">
              <ma14:wrappingTextBoxFlag xmlns:ma14="http://schemas.microsoft.com/office/mac/drawingml/2011/main" val="1"/>
            </a:ext>
          </a:extLst>
        </p:spPr>
        <p:txBody>
          <a:bodyPr lIns="45719" rIns="45719" anchor="b"/>
          <a:lstStyle/>
          <a:p>
            <a:pPr lvl="0">
              <a:defRPr sz="1800">
                <a:solidFill>
                  <a:srgbClr val="000000"/>
                </a:solidFill>
              </a:defRPr>
            </a:pPr>
            <a:r>
              <a:rPr sz="4200">
                <a:solidFill>
                  <a:srgbClr val="EBEBEB"/>
                </a:solidFill>
              </a:rPr>
              <a:t>Title Text</a:t>
            </a:r>
          </a:p>
        </p:txBody>
      </p:sp>
      <p:sp>
        <p:nvSpPr>
          <p:cNvPr id="9" name="Shape 9"/>
          <p:cNvSpPr/>
          <p:nvPr>
            <p:ph type="body" idx="1"/>
          </p:nvPr>
        </p:nvSpPr>
        <p:spPr>
          <a:xfrm>
            <a:off x="652462" y="887413"/>
            <a:ext cx="7423151" cy="597058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2000">
                <a:solidFill>
                  <a:srgbClr val="FFFFFF"/>
                </a:solidFill>
              </a:rPr>
              <a:t>Body Level One</a:t>
            </a:r>
            <a:endParaRPr sz="2000">
              <a:solidFill>
                <a:srgbClr val="FFFFFF"/>
              </a:solidFill>
            </a:endParaRPr>
          </a:p>
          <a:p>
            <a:pPr lvl="1">
              <a:defRPr sz="1800">
                <a:solidFill>
                  <a:srgbClr val="000000"/>
                </a:solidFill>
              </a:defRPr>
            </a:pPr>
            <a:r>
              <a:rPr sz="2000">
                <a:solidFill>
                  <a:srgbClr val="FFFFFF"/>
                </a:solidFill>
              </a:rPr>
              <a:t>Body Level Two</a:t>
            </a:r>
            <a:endParaRPr sz="2000">
              <a:solidFill>
                <a:srgbClr val="FFFFFF"/>
              </a:solidFill>
            </a:endParaRPr>
          </a:p>
          <a:p>
            <a:pPr lvl="2">
              <a:defRPr sz="1800">
                <a:solidFill>
                  <a:srgbClr val="000000"/>
                </a:solidFill>
              </a:defRPr>
            </a:pPr>
            <a:r>
              <a:rPr sz="2000">
                <a:solidFill>
                  <a:srgbClr val="FFFFFF"/>
                </a:solidFill>
              </a:rPr>
              <a:t>Body Level Three</a:t>
            </a:r>
            <a:endParaRPr sz="2000">
              <a:solidFill>
                <a:srgbClr val="FFFFFF"/>
              </a:solidFill>
            </a:endParaRPr>
          </a:p>
          <a:p>
            <a:pPr lvl="3">
              <a:defRPr sz="1800">
                <a:solidFill>
                  <a:srgbClr val="000000"/>
                </a:solidFill>
              </a:defRPr>
            </a:pPr>
            <a:r>
              <a:rPr sz="2000">
                <a:solidFill>
                  <a:srgbClr val="FFFFFF"/>
                </a:solidFill>
              </a:rPr>
              <a:t>Body Level Four</a:t>
            </a:r>
            <a:endParaRPr sz="2000">
              <a:solidFill>
                <a:srgbClr val="FFFFFF"/>
              </a:solidFill>
            </a:endParaRPr>
          </a:p>
          <a:p>
            <a:pPr lvl="4">
              <a:defRPr sz="1800">
                <a:solidFill>
                  <a:srgbClr val="000000"/>
                </a:solidFill>
              </a:defRPr>
            </a:pPr>
            <a:r>
              <a:rPr sz="2000">
                <a:solidFill>
                  <a:srgbClr val="FFFFFF"/>
                </a:solidFill>
              </a:rPr>
              <a:t>Body Level Five</a:t>
            </a:r>
          </a:p>
        </p:txBody>
      </p:sp>
      <p:sp>
        <p:nvSpPr>
          <p:cNvPr id="10" name="Shape 10"/>
          <p:cNvSpPr/>
          <p:nvPr>
            <p:ph type="sldNum" sz="quarter" idx="2"/>
          </p:nvPr>
        </p:nvSpPr>
        <p:spPr>
          <a:xfrm>
            <a:off x="10352540" y="540176"/>
            <a:ext cx="838200" cy="523241"/>
          </a:xfrm>
          <a:prstGeom prst="rect">
            <a:avLst/>
          </a:prstGeom>
          <a:ln w="12700">
            <a:miter lim="400000"/>
          </a:ln>
        </p:spPr>
        <p:txBody>
          <a:bodyPr lIns="45719" rIns="45719" anchor="b">
            <a:spAutoFit/>
          </a:bodyPr>
          <a:lstStyle>
            <a:lvl1pPr algn="ctr">
              <a:defRPr sz="2800">
                <a:solidFill>
                  <a:srgbClr val="FFFFFF"/>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 id="2147483665" r:id="rId23"/>
  </p:sldLayoutIdLst>
  <p:transition spd="med" advClick="1"/>
  <p:txStyles>
    <p:titleStyle>
      <a:lvl1pPr defTabSz="457200">
        <a:defRPr sz="4200">
          <a:solidFill>
            <a:srgbClr val="EBEBEB"/>
          </a:solidFill>
          <a:latin typeface="Century Gothic"/>
          <a:ea typeface="Century Gothic"/>
          <a:cs typeface="Century Gothic"/>
          <a:sym typeface="Century Gothic"/>
        </a:defRPr>
      </a:lvl1pPr>
      <a:lvl2pPr defTabSz="457200">
        <a:defRPr sz="4200">
          <a:solidFill>
            <a:srgbClr val="EBEBEB"/>
          </a:solidFill>
          <a:latin typeface="Century Gothic"/>
          <a:ea typeface="Century Gothic"/>
          <a:cs typeface="Century Gothic"/>
          <a:sym typeface="Century Gothic"/>
        </a:defRPr>
      </a:lvl2pPr>
      <a:lvl3pPr defTabSz="457200">
        <a:defRPr sz="4200">
          <a:solidFill>
            <a:srgbClr val="EBEBEB"/>
          </a:solidFill>
          <a:latin typeface="Century Gothic"/>
          <a:ea typeface="Century Gothic"/>
          <a:cs typeface="Century Gothic"/>
          <a:sym typeface="Century Gothic"/>
        </a:defRPr>
      </a:lvl3pPr>
      <a:lvl4pPr defTabSz="457200">
        <a:defRPr sz="4200">
          <a:solidFill>
            <a:srgbClr val="EBEBEB"/>
          </a:solidFill>
          <a:latin typeface="Century Gothic"/>
          <a:ea typeface="Century Gothic"/>
          <a:cs typeface="Century Gothic"/>
          <a:sym typeface="Century Gothic"/>
        </a:defRPr>
      </a:lvl4pPr>
      <a:lvl5pPr defTabSz="457200">
        <a:defRPr sz="4200">
          <a:solidFill>
            <a:srgbClr val="EBEBEB"/>
          </a:solidFill>
          <a:latin typeface="Century Gothic"/>
          <a:ea typeface="Century Gothic"/>
          <a:cs typeface="Century Gothic"/>
          <a:sym typeface="Century Gothic"/>
        </a:defRPr>
      </a:lvl5pPr>
      <a:lvl6pPr defTabSz="457200">
        <a:defRPr sz="4200">
          <a:solidFill>
            <a:srgbClr val="EBEBEB"/>
          </a:solidFill>
          <a:latin typeface="Century Gothic"/>
          <a:ea typeface="Century Gothic"/>
          <a:cs typeface="Century Gothic"/>
          <a:sym typeface="Century Gothic"/>
        </a:defRPr>
      </a:lvl6pPr>
      <a:lvl7pPr defTabSz="457200">
        <a:defRPr sz="4200">
          <a:solidFill>
            <a:srgbClr val="EBEBEB"/>
          </a:solidFill>
          <a:latin typeface="Century Gothic"/>
          <a:ea typeface="Century Gothic"/>
          <a:cs typeface="Century Gothic"/>
          <a:sym typeface="Century Gothic"/>
        </a:defRPr>
      </a:lvl7pPr>
      <a:lvl8pPr defTabSz="457200">
        <a:defRPr sz="4200">
          <a:solidFill>
            <a:srgbClr val="EBEBEB"/>
          </a:solidFill>
          <a:latin typeface="Century Gothic"/>
          <a:ea typeface="Century Gothic"/>
          <a:cs typeface="Century Gothic"/>
          <a:sym typeface="Century Gothic"/>
        </a:defRPr>
      </a:lvl8pPr>
      <a:lvl9pPr defTabSz="457200">
        <a:defRPr sz="4200">
          <a:solidFill>
            <a:srgbClr val="EBEBEB"/>
          </a:solidFill>
          <a:latin typeface="Century Gothic"/>
          <a:ea typeface="Century Gothic"/>
          <a:cs typeface="Century Gothic"/>
          <a:sym typeface="Century Gothic"/>
        </a:defRPr>
      </a:lvl9pPr>
    </p:titleStyle>
    <p:bodyStyle>
      <a:lvl1pPr marL="342900" indent="-34290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1pPr>
      <a:lvl2pPr marL="774700" indent="-31750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2pPr>
      <a:lvl3pPr marL="1200150" indent="-28575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3pPr>
      <a:lvl4pPr marL="16981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4pPr>
      <a:lvl5pPr marL="21553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5pPr>
      <a:lvl6pPr marL="26039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6pPr>
      <a:lvl7pPr marL="30697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7pPr>
      <a:lvl8pPr marL="35269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8pPr>
      <a:lvl9pPr marL="39841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9pPr>
    </p:bodyStyle>
    <p:otherStyle>
      <a:lvl1pPr algn="ctr">
        <a:defRPr sz="2800">
          <a:solidFill>
            <a:schemeClr val="tx1"/>
          </a:solidFill>
          <a:latin typeface="+mn-lt"/>
          <a:ea typeface="+mn-ea"/>
          <a:cs typeface="+mn-cs"/>
          <a:sym typeface="Century Gothic"/>
        </a:defRPr>
      </a:lvl1pPr>
      <a:lvl2pPr indent="457200" algn="ctr">
        <a:defRPr sz="2800">
          <a:solidFill>
            <a:schemeClr val="tx1"/>
          </a:solidFill>
          <a:latin typeface="+mn-lt"/>
          <a:ea typeface="+mn-ea"/>
          <a:cs typeface="+mn-cs"/>
          <a:sym typeface="Century Gothic"/>
        </a:defRPr>
      </a:lvl2pPr>
      <a:lvl3pPr indent="914400" algn="ctr">
        <a:defRPr sz="2800">
          <a:solidFill>
            <a:schemeClr val="tx1"/>
          </a:solidFill>
          <a:latin typeface="+mn-lt"/>
          <a:ea typeface="+mn-ea"/>
          <a:cs typeface="+mn-cs"/>
          <a:sym typeface="Century Gothic"/>
        </a:defRPr>
      </a:lvl3pPr>
      <a:lvl4pPr indent="1371600" algn="ctr">
        <a:defRPr sz="2800">
          <a:solidFill>
            <a:schemeClr val="tx1"/>
          </a:solidFill>
          <a:latin typeface="+mn-lt"/>
          <a:ea typeface="+mn-ea"/>
          <a:cs typeface="+mn-cs"/>
          <a:sym typeface="Century Gothic"/>
        </a:defRPr>
      </a:lvl4pPr>
      <a:lvl5pPr indent="1828800" algn="ctr">
        <a:defRPr sz="2800">
          <a:solidFill>
            <a:schemeClr val="tx1"/>
          </a:solidFill>
          <a:latin typeface="+mn-lt"/>
          <a:ea typeface="+mn-ea"/>
          <a:cs typeface="+mn-cs"/>
          <a:sym typeface="Century Gothic"/>
        </a:defRPr>
      </a:lvl5pPr>
      <a:lvl6pPr indent="2286000" algn="ctr">
        <a:defRPr sz="2800">
          <a:solidFill>
            <a:schemeClr val="tx1"/>
          </a:solidFill>
          <a:latin typeface="+mn-lt"/>
          <a:ea typeface="+mn-ea"/>
          <a:cs typeface="+mn-cs"/>
          <a:sym typeface="Century Gothic"/>
        </a:defRPr>
      </a:lvl6pPr>
      <a:lvl7pPr indent="2743200" algn="ctr">
        <a:defRPr sz="2800">
          <a:solidFill>
            <a:schemeClr val="tx1"/>
          </a:solidFill>
          <a:latin typeface="+mn-lt"/>
          <a:ea typeface="+mn-ea"/>
          <a:cs typeface="+mn-cs"/>
          <a:sym typeface="Century Gothic"/>
        </a:defRPr>
      </a:lvl7pPr>
      <a:lvl8pPr indent="3200400" algn="ctr">
        <a:defRPr sz="2800">
          <a:solidFill>
            <a:schemeClr val="tx1"/>
          </a:solidFill>
          <a:latin typeface="+mn-lt"/>
          <a:ea typeface="+mn-ea"/>
          <a:cs typeface="+mn-cs"/>
          <a:sym typeface="Century Gothic"/>
        </a:defRPr>
      </a:lvl8pPr>
      <a:lvl9pPr indent="3657600" algn="ctr">
        <a:defRPr sz="2800">
          <a:solidFill>
            <a:schemeClr val="tx1"/>
          </a:solidFill>
          <a:latin typeface="+mn-lt"/>
          <a:ea typeface="+mn-ea"/>
          <a:cs typeface="+mn-cs"/>
          <a:sym typeface="Century Goth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8.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tratog.rcog.org.uk/stratog/page/shoulder-dystocia-protocol--assistance" TargetMode="External"/><Relationship Id="rId3" Type="http://schemas.openxmlformats.org/officeDocument/2006/relationships/hyperlink" Target="https://stratog.rcog.org.uk/stratog/page/shoulder-dystocia-protocol--episiotomy" TargetMode="External"/><Relationship Id="rId4" Type="http://schemas.openxmlformats.org/officeDocument/2006/relationships/hyperlink" Target="https://stratog.rcog.org.uk/stratog/page/shoulder-dystocia-protocol--mcroberts-manoeuvre" TargetMode="External"/><Relationship Id="rId5" Type="http://schemas.openxmlformats.org/officeDocument/2006/relationships/hyperlink" Target="https://stratog.rcog.org.uk/stratog/page/shoulder-dystocia-protocol--suprapubic-pressure" TargetMode="External"/><Relationship Id="rId6" Type="http://schemas.openxmlformats.org/officeDocument/2006/relationships/hyperlink" Target="https://stratog.rcog.org.uk/stratog/page/shoulder-dystocia-protocol--internal-pressure-anterior-shoulder-aka-rubin-ii" TargetMode="External"/><Relationship Id="rId7" Type="http://schemas.openxmlformats.org/officeDocument/2006/relationships/hyperlink" Target="https://stratog.rcog.org.uk/stratog/page/shoulder-dystocia-protocal--try-removing-posterior-arm" TargetMode="Externa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xfrm>
            <a:off x="1154954" y="1447799"/>
            <a:ext cx="8825660" cy="3329582"/>
          </a:xfrm>
          <a:prstGeom prst="rect">
            <a:avLst/>
          </a:prstGeom>
        </p:spPr>
        <p:txBody>
          <a:bodyPr lIns="0" tIns="0" rIns="0" bIns="0">
            <a:normAutofit fontScale="100000" lnSpcReduction="0"/>
          </a:bodyPr>
          <a:lstStyle/>
          <a:p>
            <a:pPr lvl="0">
              <a:defRPr sz="1800">
                <a:solidFill>
                  <a:srgbClr val="000000"/>
                </a:solidFill>
              </a:defRPr>
            </a:pPr>
            <a:r>
              <a:rPr sz="3600">
                <a:solidFill>
                  <a:srgbClr val="EBEBEB"/>
                </a:solidFill>
              </a:rPr>
              <a:t>O &amp; G pre-clinical revision session</a:t>
            </a:r>
            <a:br>
              <a:rPr sz="3600">
                <a:solidFill>
                  <a:srgbClr val="EBEBEB"/>
                </a:solidFill>
              </a:rPr>
            </a:br>
            <a:r>
              <a:rPr sz="3600">
                <a:solidFill>
                  <a:srgbClr val="EBEBEB"/>
                </a:solidFill>
              </a:rPr>
              <a:t>Nov 16</a:t>
            </a:r>
            <a:r>
              <a:rPr baseline="30000" sz="3600">
                <a:solidFill>
                  <a:srgbClr val="EBEBEB"/>
                </a:solidFill>
              </a:rPr>
              <a:t>th</a:t>
            </a:r>
            <a:r>
              <a:rPr sz="3600">
                <a:solidFill>
                  <a:srgbClr val="EBEBEB"/>
                </a:solidFill>
              </a:rPr>
              <a:t>, 2015</a:t>
            </a:r>
          </a:p>
        </p:txBody>
      </p:sp>
      <p:sp>
        <p:nvSpPr>
          <p:cNvPr id="86" name="Shape 86"/>
          <p:cNvSpPr/>
          <p:nvPr>
            <p:ph type="body" idx="1"/>
          </p:nvPr>
        </p:nvSpPr>
        <p:spPr>
          <a:xfrm>
            <a:off x="1154954" y="4777380"/>
            <a:ext cx="8825660" cy="861421"/>
          </a:xfrm>
          <a:prstGeom prst="rect">
            <a:avLst/>
          </a:prstGeom>
        </p:spPr>
        <p:txBody>
          <a:bodyPr/>
          <a:lstStyle/>
          <a:p>
            <a:pPr lvl="0">
              <a:defRPr cap="none" sz="1800">
                <a:solidFill>
                  <a:srgbClr val="000000"/>
                </a:solidFill>
              </a:defRPr>
            </a:pPr>
            <a:r>
              <a:rPr cap="all" sz="2000">
                <a:solidFill>
                  <a:srgbClr val="8AD0D6"/>
                </a:solidFill>
              </a:rPr>
              <a:t>										Dr Jessica Braschi, ST7</a:t>
            </a:r>
            <a:endParaRPr cap="all" sz="2000">
              <a:solidFill>
                <a:srgbClr val="8AD0D6"/>
              </a:solidFill>
            </a:endParaRPr>
          </a:p>
          <a:p>
            <a:pPr lvl="0">
              <a:defRPr cap="none" sz="1800">
                <a:solidFill>
                  <a:srgbClr val="000000"/>
                </a:solidFill>
              </a:defRPr>
            </a:pPr>
            <a:r>
              <a:rPr cap="all" sz="2000">
                <a:solidFill>
                  <a:srgbClr val="8AD0D6"/>
                </a:solidFill>
              </a:rPr>
              <a:t>										Derriford Hospital</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17" name="Shape 117"/>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Secondary sexual characteristics present? </a:t>
            </a:r>
            <a:endParaRPr sz="2000">
              <a:solidFill>
                <a:srgbClr val="FFFFFF"/>
              </a:solidFill>
            </a:endParaRPr>
          </a:p>
          <a:p>
            <a:pPr lvl="1" marL="742950" indent="-285750">
              <a:defRPr sz="1800">
                <a:solidFill>
                  <a:srgbClr val="000000"/>
                </a:solidFill>
              </a:defRPr>
            </a:pPr>
            <a:r>
              <a:rPr>
                <a:solidFill>
                  <a:srgbClr val="FFFFFF"/>
                </a:solidFill>
              </a:rPr>
              <a:t>Yes – oestrogen present</a:t>
            </a:r>
            <a:endParaRPr>
              <a:solidFill>
                <a:srgbClr val="FFFFFF"/>
              </a:solidFill>
            </a:endParaRPr>
          </a:p>
          <a:p>
            <a:pPr lvl="1" marL="742950" indent="-285750">
              <a:defRPr sz="1800">
                <a:solidFill>
                  <a:srgbClr val="000000"/>
                </a:solidFill>
              </a:defRPr>
            </a:pPr>
            <a:r>
              <a:rPr>
                <a:solidFill>
                  <a:srgbClr val="FFFFFF"/>
                </a:solidFill>
              </a:rPr>
              <a:t>Usually from functioning ovaries –Problem in genital tract</a:t>
            </a:r>
            <a:endParaRPr>
              <a:solidFill>
                <a:srgbClr val="FFFFFF"/>
              </a:solidFill>
            </a:endParaRPr>
          </a:p>
          <a:p>
            <a:pPr lvl="2" marL="1143000" indent="-228600">
              <a:defRPr sz="1800">
                <a:solidFill>
                  <a:srgbClr val="000000"/>
                </a:solidFill>
              </a:defRPr>
            </a:pPr>
            <a:r>
              <a:rPr sz="1600">
                <a:solidFill>
                  <a:srgbClr val="FFFFFF"/>
                </a:solidFill>
              </a:rPr>
              <a:t>Eg. Rokitansky – complete failure of utero-vaginal development</a:t>
            </a:r>
            <a:endParaRPr sz="1600">
              <a:solidFill>
                <a:srgbClr val="FFFFFF"/>
              </a:solidFill>
            </a:endParaRPr>
          </a:p>
          <a:p>
            <a:pPr lvl="2" marL="1143000" indent="-228600">
              <a:defRPr sz="1800">
                <a:solidFill>
                  <a:srgbClr val="000000"/>
                </a:solidFill>
              </a:defRPr>
            </a:pPr>
            <a:r>
              <a:rPr sz="1600">
                <a:solidFill>
                  <a:srgbClr val="FFFFFF"/>
                </a:solidFill>
              </a:rPr>
              <a:t>Failure of fusion – longitudinal vaginal septum, absent cervix</a:t>
            </a:r>
            <a:endParaRPr sz="1600">
              <a:solidFill>
                <a:srgbClr val="FFFFFF"/>
              </a:solidFill>
            </a:endParaRPr>
          </a:p>
          <a:p>
            <a:pPr lvl="2" marL="1143000" indent="-228600">
              <a:defRPr sz="1800">
                <a:solidFill>
                  <a:srgbClr val="000000"/>
                </a:solidFill>
              </a:defRPr>
            </a:pPr>
            <a:r>
              <a:rPr sz="1600">
                <a:solidFill>
                  <a:srgbClr val="FFFFFF"/>
                </a:solidFill>
              </a:rPr>
              <a:t>Failure of canalisation eg. Transverse septum</a:t>
            </a:r>
            <a:endParaRPr sz="1600">
              <a:solidFill>
                <a:srgbClr val="FFFFFF"/>
              </a:solidFill>
            </a:endParaRPr>
          </a:p>
          <a:p>
            <a:pPr lvl="2" marL="1143000" indent="-228600">
              <a:defRPr sz="1800">
                <a:solidFill>
                  <a:srgbClr val="000000"/>
                </a:solidFill>
              </a:defRPr>
            </a:pPr>
            <a:endParaRPr sz="1600">
              <a:solidFill>
                <a:srgbClr val="FFFFFF"/>
              </a:solidFill>
            </a:endParaRPr>
          </a:p>
          <a:p>
            <a:pPr lvl="1" marL="742950" indent="-285750">
              <a:defRPr sz="1800">
                <a:solidFill>
                  <a:srgbClr val="000000"/>
                </a:solidFill>
              </a:defRPr>
            </a:pPr>
            <a:r>
              <a:rPr>
                <a:solidFill>
                  <a:srgbClr val="FFFFFF"/>
                </a:solidFill>
              </a:rPr>
              <a:t>Can be from peripheral conversion (aromatisation ) of testosterone eg. XY genotype with androgen insensitivity syndrome (undescended testes and female phenotype)</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646111" y="452718"/>
            <a:ext cx="9404723" cy="1400531"/>
          </a:xfrm>
          <a:prstGeom prst="rect">
            <a:avLst/>
          </a:prstGeom>
        </p:spPr>
        <p:txBody>
          <a:bodyPr lIns="0" tIns="0" rIns="0" bIns="0">
            <a:normAutofit fontScale="100000" lnSpcReduction="0"/>
          </a:bodyPr>
          <a:lstStyle/>
          <a:p>
            <a:pPr lvl="0" defTabSz="425195">
              <a:spcBef>
                <a:spcPts val="900"/>
              </a:spcBef>
              <a:defRPr sz="1800">
                <a:solidFill>
                  <a:srgbClr val="000000"/>
                </a:solidFill>
              </a:defRPr>
            </a:pPr>
            <a:r>
              <a:rPr sz="2139">
                <a:latin typeface="Calibri"/>
                <a:ea typeface="Calibri"/>
                <a:cs typeface="Calibri"/>
                <a:sym typeface="Calibri"/>
              </a:rPr>
              <a:t>Secondary amenorrhoea is defined as absent periods for at least six months in a woman who has previously had regular periods, or 12 months if she has previously had oligomenorrhoea (bleeds less frequently than six-weekly).</a:t>
            </a:r>
            <a:br>
              <a:rPr sz="2139">
                <a:latin typeface="Calibri"/>
                <a:ea typeface="Calibri"/>
                <a:cs typeface="Calibri"/>
                <a:sym typeface="Calibri"/>
              </a:rPr>
            </a:br>
          </a:p>
        </p:txBody>
      </p:sp>
      <p:sp>
        <p:nvSpPr>
          <p:cNvPr id="120" name="Shape 120"/>
          <p:cNvSpPr/>
          <p:nvPr>
            <p:ph type="body" idx="1"/>
          </p:nvPr>
        </p:nvSpPr>
        <p:spPr>
          <a:xfrm>
            <a:off x="1103312" y="2060575"/>
            <a:ext cx="4396340" cy="4195763"/>
          </a:xfrm>
          <a:prstGeom prst="rect">
            <a:avLst/>
          </a:prstGeom>
        </p:spPr>
        <p:txBody>
          <a:bodyPr/>
          <a:lstStyle/>
          <a:p>
            <a:pPr lvl="0"/>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23" name="Shape 123"/>
          <p:cNvSpPr/>
          <p:nvPr>
            <p:ph type="body" idx="1"/>
          </p:nvPr>
        </p:nvSpPr>
        <p:spPr>
          <a:xfrm>
            <a:off x="1103311" y="2052917"/>
            <a:ext cx="8946543" cy="4195483"/>
          </a:xfrm>
          <a:prstGeom prst="rect">
            <a:avLst/>
          </a:prstGeom>
        </p:spPr>
        <p:txBody>
          <a:bodyPr/>
          <a:lstStyle/>
          <a:p>
            <a:pPr lvl="0" marL="0" indent="0">
              <a:lnSpc>
                <a:spcPct val="90000"/>
              </a:lnSpc>
              <a:buSzTx/>
              <a:buNone/>
              <a:defRPr sz="1800">
                <a:solidFill>
                  <a:srgbClr val="000000"/>
                </a:solidFill>
              </a:defRPr>
            </a:pPr>
            <a:r>
              <a:rPr sz="1700">
                <a:solidFill>
                  <a:srgbClr val="FFFFFF"/>
                </a:solidFill>
              </a:rPr>
              <a:t>A 16–year-old girl presents with primary amenorrhoea. She has normal external genitalia and normal secondary sexual characteristics appropriate for her age. An ultrasound scan, FSH and LH are normal and karyotyping shows 46XX. Her BMI is 22.</a:t>
            </a:r>
            <a:endParaRPr sz="1700">
              <a:solidFill>
                <a:srgbClr val="FFFFFF"/>
              </a:solidFill>
            </a:endParaRPr>
          </a:p>
          <a:p>
            <a:pPr lvl="0">
              <a:lnSpc>
                <a:spcPct val="90000"/>
              </a:lnSpc>
              <a:defRPr sz="1800">
                <a:solidFill>
                  <a:srgbClr val="000000"/>
                </a:solidFill>
              </a:defRPr>
            </a:pPr>
            <a:endParaRPr sz="1700">
              <a:solidFill>
                <a:srgbClr val="FFFFFF"/>
              </a:solidFill>
            </a:endParaRPr>
          </a:p>
          <a:p>
            <a:pPr lvl="0">
              <a:lnSpc>
                <a:spcPct val="90000"/>
              </a:lnSpc>
              <a:defRPr sz="1800">
                <a:solidFill>
                  <a:srgbClr val="000000"/>
                </a:solidFill>
              </a:defRPr>
            </a:pPr>
            <a:endParaRPr sz="1700">
              <a:solidFill>
                <a:srgbClr val="FFFFFF"/>
              </a:solidFill>
            </a:endParaRPr>
          </a:p>
          <a:p>
            <a:pPr lvl="0" marL="0" indent="0">
              <a:lnSpc>
                <a:spcPct val="90000"/>
              </a:lnSpc>
              <a:buSzTx/>
              <a:buNone/>
              <a:defRPr sz="1800">
                <a:solidFill>
                  <a:srgbClr val="000000"/>
                </a:solidFill>
              </a:defRPr>
            </a:pPr>
            <a:r>
              <a:rPr b="1" sz="1700">
                <a:solidFill>
                  <a:srgbClr val="FFFFFF"/>
                </a:solidFill>
              </a:rPr>
              <a:t>What is the most likely reason for primary amenorrhoea?</a:t>
            </a:r>
            <a:r>
              <a:rPr b="1" sz="1700">
                <a:solidFill>
                  <a:srgbClr val="FFFFFF"/>
                </a:solidFill>
              </a:rPr>
              <a:t>﻿</a:t>
            </a:r>
            <a:endParaRPr sz="1700">
              <a:solidFill>
                <a:srgbClr val="FFFFFF"/>
              </a:solidFill>
            </a:endParaRPr>
          </a:p>
          <a:p>
            <a:pPr lvl="0" marL="0" indent="0">
              <a:lnSpc>
                <a:spcPct val="90000"/>
              </a:lnSpc>
              <a:buSzTx/>
              <a:buNone/>
              <a:defRPr sz="1800">
                <a:solidFill>
                  <a:srgbClr val="000000"/>
                </a:solidFill>
              </a:defRPr>
            </a:pPr>
            <a:r>
              <a:rPr b="1" sz="1700">
                <a:solidFill>
                  <a:srgbClr val="FFFFFF"/>
                </a:solidFill>
              </a:rPr>
              <a:t>  </a:t>
            </a:r>
            <a:endParaRPr sz="1700">
              <a:solidFill>
                <a:srgbClr val="FFFFFF"/>
              </a:solidFill>
            </a:endParaRPr>
          </a:p>
          <a:p>
            <a:pPr lvl="0" marL="514350" indent="-514350">
              <a:lnSpc>
                <a:spcPct val="90000"/>
              </a:lnSpc>
              <a:buFontTx/>
              <a:buAutoNum type="arabicPeriod" startAt="1"/>
              <a:defRPr sz="1800">
                <a:solidFill>
                  <a:srgbClr val="000000"/>
                </a:solidFill>
              </a:defRPr>
            </a:pPr>
            <a:r>
              <a:rPr sz="1700">
                <a:solidFill>
                  <a:srgbClr val="FFFFFF"/>
                </a:solidFill>
              </a:rPr>
              <a:t>Androgen insensitivity syndrome</a:t>
            </a:r>
            <a:endParaRPr sz="1700">
              <a:solidFill>
                <a:srgbClr val="FFFFFF"/>
              </a:solidFill>
            </a:endParaRPr>
          </a:p>
          <a:p>
            <a:pPr lvl="0" marL="514350" indent="-514350">
              <a:lnSpc>
                <a:spcPct val="90000"/>
              </a:lnSpc>
              <a:buFontTx/>
              <a:buAutoNum type="arabicPeriod" startAt="1"/>
              <a:defRPr sz="1800">
                <a:solidFill>
                  <a:srgbClr val="000000"/>
                </a:solidFill>
              </a:defRPr>
            </a:pPr>
            <a:r>
              <a:rPr sz="1700">
                <a:solidFill>
                  <a:srgbClr val="FFFFFF"/>
                </a:solidFill>
              </a:rPr>
              <a:t>Familial delayed puberty</a:t>
            </a:r>
            <a:endParaRPr sz="1700">
              <a:solidFill>
                <a:srgbClr val="FFFFFF"/>
              </a:solidFill>
            </a:endParaRPr>
          </a:p>
          <a:p>
            <a:pPr lvl="0" marL="514350" indent="-514350">
              <a:lnSpc>
                <a:spcPct val="90000"/>
              </a:lnSpc>
              <a:buFontTx/>
              <a:buAutoNum type="arabicPeriod" startAt="1"/>
              <a:defRPr sz="1800">
                <a:solidFill>
                  <a:srgbClr val="000000"/>
                </a:solidFill>
              </a:defRPr>
            </a:pPr>
            <a:r>
              <a:rPr sz="1700">
                <a:solidFill>
                  <a:srgbClr val="FFFFFF"/>
                </a:solidFill>
              </a:rPr>
              <a:t>Polycystic ovary syndrome</a:t>
            </a:r>
            <a:endParaRPr sz="1700">
              <a:solidFill>
                <a:srgbClr val="FFFFFF"/>
              </a:solidFill>
            </a:endParaRPr>
          </a:p>
          <a:p>
            <a:pPr lvl="0" marL="514350" indent="-514350">
              <a:lnSpc>
                <a:spcPct val="90000"/>
              </a:lnSpc>
              <a:buFontTx/>
              <a:buAutoNum type="arabicPeriod" startAt="1"/>
              <a:defRPr sz="1800">
                <a:solidFill>
                  <a:srgbClr val="000000"/>
                </a:solidFill>
              </a:defRPr>
            </a:pPr>
            <a:r>
              <a:rPr sz="1700">
                <a:solidFill>
                  <a:srgbClr val="FFFFFF"/>
                </a:solidFill>
              </a:rPr>
              <a:t>Premature ovarian failure</a:t>
            </a:r>
            <a:endParaRPr sz="1700">
              <a:solidFill>
                <a:srgbClr val="FFFFFF"/>
              </a:solidFill>
            </a:endParaRPr>
          </a:p>
          <a:p>
            <a:pPr lvl="0" marL="514350" indent="-514350">
              <a:lnSpc>
                <a:spcPct val="90000"/>
              </a:lnSpc>
              <a:buFontTx/>
              <a:buAutoNum type="arabicPeriod" startAt="1"/>
              <a:defRPr sz="1800">
                <a:solidFill>
                  <a:srgbClr val="000000"/>
                </a:solidFill>
              </a:defRPr>
            </a:pPr>
            <a:r>
              <a:rPr sz="1700">
                <a:solidFill>
                  <a:srgbClr val="FFFFFF"/>
                </a:solidFill>
              </a:rPr>
              <a:t>Turner syndrome </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26" name="Shape 126"/>
          <p:cNvSpPr/>
          <p:nvPr>
            <p:ph type="body" idx="1"/>
          </p:nvPr>
        </p:nvSpPr>
        <p:spPr>
          <a:xfrm>
            <a:off x="1103311" y="2052917"/>
            <a:ext cx="8946543" cy="4195483"/>
          </a:xfrm>
          <a:prstGeom prst="rect">
            <a:avLst/>
          </a:prstGeom>
        </p:spPr>
        <p:txBody>
          <a:bodyPr/>
          <a:lstStyle/>
          <a:p>
            <a:pPr lvl="0" marL="514350" indent="-514350">
              <a:buFontTx/>
              <a:buAutoNum type="arabicPeriod" startAt="1"/>
              <a:defRPr sz="1800">
                <a:solidFill>
                  <a:srgbClr val="000000"/>
                </a:solidFill>
              </a:defRPr>
            </a:pPr>
            <a:r>
              <a:rPr sz="2000">
                <a:solidFill>
                  <a:srgbClr val="FFFFFF"/>
                </a:solidFill>
              </a:rPr>
              <a:t>Androgen insensitivity syndrome</a:t>
            </a:r>
            <a:endParaRPr sz="2000">
              <a:solidFill>
                <a:srgbClr val="FFFFFF"/>
              </a:solidFill>
            </a:endParaRPr>
          </a:p>
          <a:p>
            <a:pPr lvl="0" marL="514350" indent="-514350">
              <a:buFontTx/>
              <a:buAutoNum type="arabicPeriod" startAt="1"/>
              <a:defRPr sz="1800">
                <a:solidFill>
                  <a:srgbClr val="000000"/>
                </a:solidFill>
              </a:defRPr>
            </a:pPr>
            <a:r>
              <a:rPr sz="2000">
                <a:solidFill>
                  <a:srgbClr val="FFFF00"/>
                </a:solidFill>
              </a:rPr>
              <a:t>Familial delayed puberty</a:t>
            </a:r>
            <a:endParaRPr sz="2000">
              <a:solidFill>
                <a:srgbClr val="FFFF00"/>
              </a:solidFill>
            </a:endParaRPr>
          </a:p>
          <a:p>
            <a:pPr lvl="0" marL="514350" indent="-514350">
              <a:buFontTx/>
              <a:buAutoNum type="arabicPeriod" startAt="1"/>
              <a:defRPr sz="1800">
                <a:solidFill>
                  <a:srgbClr val="000000"/>
                </a:solidFill>
              </a:defRPr>
            </a:pPr>
            <a:r>
              <a:rPr sz="2000">
                <a:solidFill>
                  <a:srgbClr val="FFFFFF"/>
                </a:solidFill>
              </a:rPr>
              <a:t>Polycystic ovary syndrome</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Premature ovarian failure</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Turner syndrome </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29" name="Shape 129"/>
          <p:cNvSpPr/>
          <p:nvPr>
            <p:ph type="body" idx="1"/>
          </p:nvPr>
        </p:nvSpPr>
        <p:spPr>
          <a:xfrm>
            <a:off x="1103311" y="2052917"/>
            <a:ext cx="8946543" cy="4195483"/>
          </a:xfrm>
          <a:prstGeom prst="rect">
            <a:avLst/>
          </a:prstGeom>
        </p:spPr>
        <p:txBody>
          <a:bodyPr/>
          <a:lstStyle/>
          <a:p>
            <a:pPr lvl="0" marL="0" indent="0">
              <a:lnSpc>
                <a:spcPct val="90000"/>
              </a:lnSpc>
              <a:buSzTx/>
              <a:buNone/>
              <a:defRPr sz="1800">
                <a:solidFill>
                  <a:srgbClr val="000000"/>
                </a:solidFill>
              </a:defRPr>
            </a:pPr>
            <a:r>
              <a:rPr sz="1700">
                <a:solidFill>
                  <a:srgbClr val="FFFFFF"/>
                </a:solidFill>
              </a:rPr>
              <a:t>A 17-year-old girl is brought to the gynaecology clinic by her mother as she has not yet started menstruation. She has a short stature. Blood tests show high FSH and LH. Secondary sexual characteristics have not yet developed.</a:t>
            </a:r>
            <a:endParaRPr sz="1700">
              <a:solidFill>
                <a:srgbClr val="FFFFFF"/>
              </a:solidFill>
            </a:endParaRPr>
          </a:p>
          <a:p>
            <a:pPr lvl="0">
              <a:lnSpc>
                <a:spcPct val="90000"/>
              </a:lnSpc>
              <a:defRPr sz="1800">
                <a:solidFill>
                  <a:srgbClr val="000000"/>
                </a:solidFill>
              </a:defRPr>
            </a:pPr>
            <a:endParaRPr sz="1700">
              <a:solidFill>
                <a:srgbClr val="FFFFFF"/>
              </a:solidFill>
            </a:endParaRPr>
          </a:p>
          <a:p>
            <a:pPr lvl="0">
              <a:lnSpc>
                <a:spcPct val="90000"/>
              </a:lnSpc>
              <a:defRPr sz="1800">
                <a:solidFill>
                  <a:srgbClr val="000000"/>
                </a:solidFill>
              </a:defRPr>
            </a:pPr>
            <a:endParaRPr sz="1700">
              <a:solidFill>
                <a:srgbClr val="FFFFFF"/>
              </a:solidFill>
            </a:endParaRPr>
          </a:p>
          <a:p>
            <a:pPr lvl="0" marL="0" indent="0">
              <a:lnSpc>
                <a:spcPct val="90000"/>
              </a:lnSpc>
              <a:buSzTx/>
              <a:buNone/>
              <a:defRPr sz="1800">
                <a:solidFill>
                  <a:srgbClr val="000000"/>
                </a:solidFill>
              </a:defRPr>
            </a:pPr>
            <a:r>
              <a:rPr b="1" sz="1700">
                <a:solidFill>
                  <a:srgbClr val="FFFFFF"/>
                </a:solidFill>
              </a:rPr>
              <a:t>What is the most likely diagnosis?</a:t>
            </a:r>
            <a:endParaRPr sz="1700">
              <a:solidFill>
                <a:srgbClr val="FFFFFF"/>
              </a:solidFill>
            </a:endParaRPr>
          </a:p>
          <a:p>
            <a:pPr lvl="0">
              <a:lnSpc>
                <a:spcPct val="90000"/>
              </a:lnSpc>
              <a:defRPr sz="1800">
                <a:solidFill>
                  <a:srgbClr val="000000"/>
                </a:solidFill>
              </a:defRPr>
            </a:pPr>
            <a:endParaRPr sz="1700">
              <a:solidFill>
                <a:srgbClr val="FFFFFF"/>
              </a:solidFill>
            </a:endParaRPr>
          </a:p>
          <a:p>
            <a:pPr lvl="0" marL="514350" indent="-514350">
              <a:lnSpc>
                <a:spcPct val="90000"/>
              </a:lnSpc>
              <a:buFontTx/>
              <a:buAutoNum type="arabicPeriod" startAt="1"/>
              <a:defRPr sz="1800">
                <a:solidFill>
                  <a:srgbClr val="000000"/>
                </a:solidFill>
              </a:defRPr>
            </a:pPr>
            <a:r>
              <a:rPr sz="1700">
                <a:solidFill>
                  <a:srgbClr val="FFFFFF"/>
                </a:solidFill>
              </a:rPr>
              <a:t>Anorexia</a:t>
            </a:r>
            <a:endParaRPr sz="1700">
              <a:solidFill>
                <a:srgbClr val="FFFFFF"/>
              </a:solidFill>
            </a:endParaRPr>
          </a:p>
          <a:p>
            <a:pPr lvl="0" marL="514350" indent="-514350">
              <a:lnSpc>
                <a:spcPct val="90000"/>
              </a:lnSpc>
              <a:buFontTx/>
              <a:buAutoNum type="arabicPeriod" startAt="1"/>
              <a:defRPr sz="1800">
                <a:solidFill>
                  <a:srgbClr val="000000"/>
                </a:solidFill>
              </a:defRPr>
            </a:pPr>
            <a:r>
              <a:rPr sz="1700">
                <a:solidFill>
                  <a:srgbClr val="FFFFFF"/>
                </a:solidFill>
              </a:rPr>
              <a:t>Craniopharyngioma</a:t>
            </a:r>
            <a:endParaRPr sz="1700">
              <a:solidFill>
                <a:srgbClr val="FFFFFF"/>
              </a:solidFill>
            </a:endParaRPr>
          </a:p>
          <a:p>
            <a:pPr lvl="0" marL="514350" indent="-514350">
              <a:lnSpc>
                <a:spcPct val="90000"/>
              </a:lnSpc>
              <a:buFontTx/>
              <a:buAutoNum type="arabicPeriod" startAt="1"/>
              <a:defRPr sz="1800">
                <a:solidFill>
                  <a:srgbClr val="000000"/>
                </a:solidFill>
              </a:defRPr>
            </a:pPr>
            <a:r>
              <a:rPr sz="1700">
                <a:solidFill>
                  <a:srgbClr val="FFFFFF"/>
                </a:solidFill>
              </a:rPr>
              <a:t>Male karyotype</a:t>
            </a:r>
            <a:endParaRPr sz="1700">
              <a:solidFill>
                <a:srgbClr val="FFFFFF"/>
              </a:solidFill>
            </a:endParaRPr>
          </a:p>
          <a:p>
            <a:pPr lvl="0" marL="514350" indent="-514350">
              <a:lnSpc>
                <a:spcPct val="90000"/>
              </a:lnSpc>
              <a:buFontTx/>
              <a:buAutoNum type="arabicPeriod" startAt="1"/>
              <a:defRPr sz="1800">
                <a:solidFill>
                  <a:srgbClr val="000000"/>
                </a:solidFill>
              </a:defRPr>
            </a:pPr>
            <a:r>
              <a:rPr sz="1700">
                <a:solidFill>
                  <a:srgbClr val="FFFFFF"/>
                </a:solidFill>
              </a:rPr>
              <a:t>Rokitansky syndrome</a:t>
            </a:r>
            <a:endParaRPr sz="1700">
              <a:solidFill>
                <a:srgbClr val="FFFFFF"/>
              </a:solidFill>
            </a:endParaRPr>
          </a:p>
          <a:p>
            <a:pPr lvl="0" marL="514350" indent="-514350">
              <a:lnSpc>
                <a:spcPct val="90000"/>
              </a:lnSpc>
              <a:buFontTx/>
              <a:buAutoNum type="arabicPeriod" startAt="1"/>
              <a:defRPr sz="1800">
                <a:solidFill>
                  <a:srgbClr val="000000"/>
                </a:solidFill>
              </a:defRPr>
            </a:pPr>
            <a:r>
              <a:rPr sz="1700">
                <a:solidFill>
                  <a:srgbClr val="FFFFFF"/>
                </a:solidFill>
              </a:rPr>
              <a:t>Turner syndrome </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32" name="Shape 132"/>
          <p:cNvSpPr/>
          <p:nvPr>
            <p:ph type="body" idx="1"/>
          </p:nvPr>
        </p:nvSpPr>
        <p:spPr>
          <a:xfrm>
            <a:off x="1103311" y="2052917"/>
            <a:ext cx="8946543" cy="4195483"/>
          </a:xfrm>
          <a:prstGeom prst="rect">
            <a:avLst/>
          </a:prstGeom>
        </p:spPr>
        <p:txBody>
          <a:bodyPr/>
          <a:lstStyle/>
          <a:p>
            <a:pPr lvl="0" marL="514350" indent="-514350">
              <a:buFontTx/>
              <a:buAutoNum type="arabicPeriod" startAt="1"/>
              <a:defRPr sz="1800">
                <a:solidFill>
                  <a:srgbClr val="000000"/>
                </a:solidFill>
              </a:defRPr>
            </a:pPr>
            <a:r>
              <a:rPr sz="2000">
                <a:solidFill>
                  <a:srgbClr val="FFFFFF"/>
                </a:solidFill>
              </a:rPr>
              <a:t>Anorexia</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Craniopharyngioma</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Male karyotype</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Rokitansky syndrome</a:t>
            </a:r>
            <a:endParaRPr sz="2000">
              <a:solidFill>
                <a:srgbClr val="FFFFFF"/>
              </a:solidFill>
            </a:endParaRPr>
          </a:p>
          <a:p>
            <a:pPr lvl="0" marL="514350" indent="-514350">
              <a:buFontTx/>
              <a:buAutoNum type="arabicPeriod" startAt="1"/>
              <a:defRPr sz="1800">
                <a:solidFill>
                  <a:srgbClr val="000000"/>
                </a:solidFill>
              </a:defRPr>
            </a:pPr>
            <a:r>
              <a:rPr sz="2000">
                <a:solidFill>
                  <a:srgbClr val="FFFF00"/>
                </a:solidFill>
              </a:rPr>
              <a:t>Turner syndrome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body" idx="1"/>
          </p:nvPr>
        </p:nvSpPr>
        <p:spPr>
          <a:xfrm>
            <a:off x="427383" y="341381"/>
            <a:ext cx="11208026" cy="6178689"/>
          </a:xfrm>
          <a:prstGeom prst="rect">
            <a:avLst/>
          </a:prstGeom>
        </p:spPr>
        <p:txBody>
          <a:bodyPr/>
          <a:lstStyle/>
          <a:p>
            <a:pPr lvl="0" marL="0" indent="0">
              <a:buSzTx/>
              <a:buNone/>
              <a:defRPr sz="1800">
                <a:solidFill>
                  <a:srgbClr val="000000"/>
                </a:solidFill>
              </a:defRPr>
            </a:pPr>
            <a:r>
              <a:rPr sz="2000">
                <a:solidFill>
                  <a:srgbClr val="FFFFFF"/>
                </a:solidFill>
              </a:rPr>
              <a:t>A 17-year-old girl attends the adolescent gynaecology clinic with a history of primary amenorrhoea. </a:t>
            </a:r>
            <a:endParaRPr sz="2000">
              <a:solidFill>
                <a:srgbClr val="FFFFFF"/>
              </a:solidFill>
            </a:endParaRPr>
          </a:p>
          <a:p>
            <a:pPr lvl="0" marL="0" indent="0">
              <a:buSzTx/>
              <a:buNone/>
              <a:defRPr sz="1800">
                <a:solidFill>
                  <a:srgbClr val="000000"/>
                </a:solidFill>
              </a:defRPr>
            </a:pPr>
            <a:r>
              <a:rPr sz="2000">
                <a:solidFill>
                  <a:srgbClr val="FFFFFF"/>
                </a:solidFill>
              </a:rPr>
              <a:t>She has normal secondary sexual characteristics</a:t>
            </a:r>
            <a:endParaRPr sz="2000">
              <a:solidFill>
                <a:srgbClr val="FFFFFF"/>
              </a:solidFill>
            </a:endParaRPr>
          </a:p>
          <a:p>
            <a:pPr lvl="0" marL="0" indent="0">
              <a:buSzTx/>
              <a:buNone/>
              <a:defRPr sz="1800">
                <a:solidFill>
                  <a:srgbClr val="000000"/>
                </a:solidFill>
              </a:defRPr>
            </a:pPr>
            <a:r>
              <a:rPr sz="2000">
                <a:solidFill>
                  <a:srgbClr val="FFFFFF"/>
                </a:solidFill>
              </a:rPr>
              <a:t>She is of average height and normal BMI</a:t>
            </a:r>
            <a:endParaRPr sz="2000">
              <a:solidFill>
                <a:srgbClr val="FFFFFF"/>
              </a:solidFill>
            </a:endParaRPr>
          </a:p>
          <a:p>
            <a:pPr lvl="0" marL="0" indent="0">
              <a:buSzTx/>
              <a:buNone/>
              <a:defRPr sz="1800">
                <a:solidFill>
                  <a:srgbClr val="000000"/>
                </a:solidFill>
              </a:defRPr>
            </a:pPr>
            <a:r>
              <a:rPr sz="2000">
                <a:solidFill>
                  <a:srgbClr val="FFFFFF"/>
                </a:solidFill>
              </a:rPr>
              <a:t>Further investigations show normal FSH, LH and estrogen levels.</a:t>
            </a:r>
            <a:endParaRPr sz="2000">
              <a:solidFill>
                <a:srgbClr val="FFFFFF"/>
              </a:solidFill>
            </a:endParaRPr>
          </a:p>
          <a:p>
            <a:pPr lvl="0">
              <a:defRPr sz="1800">
                <a:solidFill>
                  <a:srgbClr val="000000"/>
                </a:solidFill>
              </a:defRPr>
            </a:pPr>
            <a:endParaRPr sz="2000">
              <a:solidFill>
                <a:srgbClr val="FFFFFF"/>
              </a:solidFill>
            </a:endParaRPr>
          </a:p>
          <a:p>
            <a:pPr lvl="0" marL="0" indent="0">
              <a:buSzTx/>
              <a:buNone/>
              <a:defRPr sz="1800">
                <a:solidFill>
                  <a:srgbClr val="000000"/>
                </a:solidFill>
              </a:defRPr>
            </a:pPr>
            <a:r>
              <a:rPr b="1" sz="2000">
                <a:solidFill>
                  <a:srgbClr val="FFFFFF"/>
                </a:solidFill>
              </a:rPr>
              <a:t>What is the most likely diagnosis?</a:t>
            </a:r>
            <a:endParaRPr b="1" sz="2000">
              <a:solidFill>
                <a:srgbClr val="FFFFFF"/>
              </a:solidFill>
            </a:endParaRPr>
          </a:p>
          <a:p>
            <a:pPr lvl="0" marL="0" indent="0">
              <a:buSzTx/>
              <a:buNone/>
              <a:defRPr sz="1800">
                <a:solidFill>
                  <a:srgbClr val="000000"/>
                </a:solidFill>
              </a:defRPr>
            </a:pPr>
            <a:r>
              <a:rPr sz="2000">
                <a:solidFill>
                  <a:srgbClr val="FFFFFF"/>
                </a:solidFill>
              </a:rPr>
              <a:t>  </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Androgen insensitivity syndrome</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Congenital adrenal hyperplasia</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Kleinfelter syndrome</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Rokitansky syndrome</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Turner syndrome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37" name="Shape 137"/>
          <p:cNvSpPr/>
          <p:nvPr>
            <p:ph type="body" idx="1"/>
          </p:nvPr>
        </p:nvSpPr>
        <p:spPr>
          <a:xfrm>
            <a:off x="1103311" y="2052917"/>
            <a:ext cx="8946543" cy="4195483"/>
          </a:xfrm>
          <a:prstGeom prst="rect">
            <a:avLst/>
          </a:prstGeom>
        </p:spPr>
        <p:txBody>
          <a:bodyPr/>
          <a:lstStyle/>
          <a:p>
            <a:pPr lvl="0" marL="514350" indent="-514350">
              <a:buFontTx/>
              <a:buAutoNum type="arabicPeriod" startAt="1"/>
              <a:defRPr sz="1800">
                <a:solidFill>
                  <a:srgbClr val="000000"/>
                </a:solidFill>
              </a:defRPr>
            </a:pPr>
            <a:r>
              <a:rPr sz="2000">
                <a:solidFill>
                  <a:srgbClr val="FFFFFF"/>
                </a:solidFill>
              </a:rPr>
              <a:t>Androgen insensitivity syndrome</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Congenital adrenal hyperplasia</a:t>
            </a:r>
            <a:endParaRPr sz="2000">
              <a:solidFill>
                <a:srgbClr val="FFFFFF"/>
              </a:solidFill>
            </a:endParaRPr>
          </a:p>
          <a:p>
            <a:pPr lvl="0" marL="514350" indent="-514350">
              <a:buFontTx/>
              <a:buAutoNum type="arabicPeriod" startAt="1"/>
              <a:defRPr sz="1800">
                <a:solidFill>
                  <a:srgbClr val="000000"/>
                </a:solidFill>
              </a:defRPr>
            </a:pPr>
            <a:r>
              <a:rPr sz="2000">
                <a:solidFill>
                  <a:srgbClr val="FFFFFF"/>
                </a:solidFill>
              </a:rPr>
              <a:t>Kleinfelter syndrome</a:t>
            </a:r>
            <a:endParaRPr sz="2000">
              <a:solidFill>
                <a:srgbClr val="FFFFFF"/>
              </a:solidFill>
            </a:endParaRPr>
          </a:p>
          <a:p>
            <a:pPr lvl="0" marL="514350" indent="-514350">
              <a:buFontTx/>
              <a:buAutoNum type="arabicPeriod" startAt="1"/>
              <a:defRPr sz="1800">
                <a:solidFill>
                  <a:srgbClr val="000000"/>
                </a:solidFill>
              </a:defRPr>
            </a:pPr>
            <a:r>
              <a:rPr sz="2000">
                <a:solidFill>
                  <a:srgbClr val="FFFF00"/>
                </a:solidFill>
              </a:rPr>
              <a:t>Rokitansky syndrome</a:t>
            </a:r>
            <a:endParaRPr sz="2000">
              <a:solidFill>
                <a:srgbClr val="FFFF00"/>
              </a:solidFill>
            </a:endParaRPr>
          </a:p>
          <a:p>
            <a:pPr lvl="0" marL="514350" indent="-514350">
              <a:buFontTx/>
              <a:buAutoNum type="arabicPeriod" startAt="1"/>
              <a:defRPr sz="1800">
                <a:solidFill>
                  <a:srgbClr val="000000"/>
                </a:solidFill>
              </a:defRPr>
            </a:pPr>
            <a:r>
              <a:rPr sz="2000">
                <a:solidFill>
                  <a:srgbClr val="FFFFFF"/>
                </a:solidFill>
              </a:rPr>
              <a:t>Turner syndrome </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40" name="Shape 140"/>
          <p:cNvSpPr/>
          <p:nvPr>
            <p:ph type="body" idx="1"/>
          </p:nvPr>
        </p:nvSpPr>
        <p:spPr>
          <a:xfrm>
            <a:off x="1103311" y="2052917"/>
            <a:ext cx="8946543" cy="4195483"/>
          </a:xfrm>
          <a:prstGeom prst="rect">
            <a:avLst/>
          </a:prstGeom>
        </p:spPr>
        <p:txBody>
          <a:bodyPr/>
          <a:lstStyle/>
          <a:p>
            <a:pPr lvl="0">
              <a:lnSpc>
                <a:spcPct val="90000"/>
              </a:lnSpc>
              <a:defRPr sz="1800">
                <a:solidFill>
                  <a:srgbClr val="000000"/>
                </a:solidFill>
              </a:defRPr>
            </a:pPr>
            <a:r>
              <a:rPr>
                <a:solidFill>
                  <a:srgbClr val="FFFFFF"/>
                </a:solidFill>
              </a:rPr>
              <a:t>Miss EF is referred by her GP. She is 19 years old and has secondary amenorrhoea. Menarche occurred at 13 years followed by regular cycles from about ages 14 to 17 years.</a:t>
            </a:r>
            <a:endParaRPr>
              <a:solidFill>
                <a:srgbClr val="FFFFFF"/>
              </a:solidFill>
            </a:endParaRPr>
          </a:p>
          <a:p>
            <a:pPr lvl="0">
              <a:lnSpc>
                <a:spcPct val="90000"/>
              </a:lnSpc>
              <a:defRPr sz="1800">
                <a:solidFill>
                  <a:srgbClr val="000000"/>
                </a:solidFill>
              </a:defRPr>
            </a:pPr>
            <a:endParaRPr>
              <a:solidFill>
                <a:srgbClr val="FFFFFF"/>
              </a:solidFill>
            </a:endParaRPr>
          </a:p>
          <a:p>
            <a:pPr lvl="0">
              <a:lnSpc>
                <a:spcPct val="90000"/>
              </a:lnSpc>
              <a:defRPr sz="1800">
                <a:solidFill>
                  <a:srgbClr val="000000"/>
                </a:solidFill>
              </a:defRPr>
            </a:pPr>
            <a:r>
              <a:rPr>
                <a:solidFill>
                  <a:srgbClr val="FFFFFF"/>
                </a:solidFill>
              </a:rPr>
              <a:t>Since then, menses have become increasingly rare and absent for the last nine months. There has been no significant change in BMI and she seemed to stop growing at about 16 years (final height on centile 10).</a:t>
            </a:r>
            <a:endParaRPr>
              <a:solidFill>
                <a:srgbClr val="FFFFFF"/>
              </a:solidFill>
            </a:endParaRPr>
          </a:p>
          <a:p>
            <a:pPr lvl="0">
              <a:lnSpc>
                <a:spcPct val="90000"/>
              </a:lnSpc>
              <a:defRPr sz="1800">
                <a:solidFill>
                  <a:srgbClr val="000000"/>
                </a:solidFill>
              </a:defRPr>
            </a:pPr>
            <a:endParaRPr>
              <a:solidFill>
                <a:srgbClr val="FFFFFF"/>
              </a:solidFill>
            </a:endParaRPr>
          </a:p>
          <a:p>
            <a:pPr lvl="0">
              <a:lnSpc>
                <a:spcPct val="90000"/>
              </a:lnSpc>
              <a:defRPr sz="1800">
                <a:solidFill>
                  <a:srgbClr val="000000"/>
                </a:solidFill>
              </a:defRPr>
            </a:pPr>
            <a:r>
              <a:rPr>
                <a:solidFill>
                  <a:srgbClr val="FFFFFF"/>
                </a:solidFill>
              </a:rPr>
              <a:t>In childhood, she suffered recurrent otitis media and had grommets inserted aged 7 years. Physical examination is remarkable only for her relatively short stature and she is slightly overweight. Secondary sexual characteristics are present but not fully mature. Pregnancy has been excluded.</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43" name="Shape 143"/>
          <p:cNvSpPr/>
          <p:nvPr>
            <p:ph type="body" idx="1"/>
          </p:nvPr>
        </p:nvSpPr>
        <p:spPr>
          <a:xfrm>
            <a:off x="1103311" y="2052917"/>
            <a:ext cx="8946543" cy="4195483"/>
          </a:xfrm>
          <a:prstGeom prst="rect">
            <a:avLst/>
          </a:prstGeom>
        </p:spPr>
        <p:txBody>
          <a:bodyPr/>
          <a:lstStyle>
            <a:lvl1pPr>
              <a:defRPr>
                <a:solidFill>
                  <a:srgbClr val="FFFF00"/>
                </a:solidFill>
              </a:defRPr>
            </a:lvl1pPr>
          </a:lstStyle>
          <a:p>
            <a:pPr lvl="0">
              <a:defRPr sz="1800">
                <a:solidFill>
                  <a:srgbClr val="000000"/>
                </a:solidFill>
              </a:defRPr>
            </a:pPr>
            <a:r>
              <a:rPr sz="2000">
                <a:solidFill>
                  <a:srgbClr val="FFFF00"/>
                </a:solidFill>
              </a:rPr>
              <a:t>Turner syndrome</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89" name="Shape 89"/>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Amenorrhea</a:t>
            </a:r>
            <a:endParaRPr sz="2000">
              <a:solidFill>
                <a:srgbClr val="FFFFFF"/>
              </a:solidFill>
            </a:endParaRPr>
          </a:p>
          <a:p>
            <a:pPr lvl="0">
              <a:defRPr sz="1800">
                <a:solidFill>
                  <a:srgbClr val="000000"/>
                </a:solidFill>
              </a:defRPr>
            </a:pPr>
            <a:r>
              <a:rPr sz="2000">
                <a:solidFill>
                  <a:srgbClr val="FFFFFF"/>
                </a:solidFill>
              </a:rPr>
              <a:t>Menorrhagia</a:t>
            </a:r>
            <a:endParaRPr sz="2000">
              <a:solidFill>
                <a:srgbClr val="FFFFFF"/>
              </a:solidFill>
            </a:endParaRPr>
          </a:p>
          <a:p>
            <a:pPr lvl="0">
              <a:defRPr sz="1800">
                <a:solidFill>
                  <a:srgbClr val="000000"/>
                </a:solidFill>
              </a:defRPr>
            </a:pPr>
            <a:r>
              <a:rPr sz="2000">
                <a:solidFill>
                  <a:srgbClr val="FFFFFF"/>
                </a:solidFill>
              </a:rPr>
              <a:t>Common complications of labour</a:t>
            </a:r>
            <a:endParaRPr sz="2000">
              <a:solidFill>
                <a:srgbClr val="FFFFFF"/>
              </a:solidFill>
            </a:endParaRPr>
          </a:p>
          <a:p>
            <a:pPr lvl="0">
              <a:defRPr sz="1800">
                <a:solidFill>
                  <a:srgbClr val="000000"/>
                </a:solidFill>
              </a:defRPr>
            </a:pPr>
            <a:r>
              <a:rPr sz="2000">
                <a:solidFill>
                  <a:srgbClr val="FFFFFF"/>
                </a:solidFill>
              </a:rPr>
              <a:t>Hypertension in pregnancy</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46" name="Shape 146"/>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Alice is 15 years old with secondary amenorrhoea of 12 months' duration. She has been overweight since the age of 7 years and her BMI is now 32 kg/m².</a:t>
            </a:r>
            <a:endParaRPr sz="2000">
              <a:solidFill>
                <a:srgbClr val="FFFFFF"/>
              </a:solidFill>
            </a:endParaRPr>
          </a:p>
          <a:p>
            <a:pPr lvl="0">
              <a:defRPr sz="1800">
                <a:solidFill>
                  <a:srgbClr val="000000"/>
                </a:solidFill>
              </a:defRPr>
            </a:pPr>
            <a:endParaRPr sz="2000">
              <a:solidFill>
                <a:srgbClr val="FFFFFF"/>
              </a:solidFill>
            </a:endParaRPr>
          </a:p>
          <a:p>
            <a:pPr lvl="0">
              <a:defRPr sz="1800">
                <a:solidFill>
                  <a:srgbClr val="000000"/>
                </a:solidFill>
              </a:defRPr>
            </a:pPr>
            <a:r>
              <a:rPr sz="2000">
                <a:solidFill>
                  <a:srgbClr val="FFFFFF"/>
                </a:solidFill>
              </a:rPr>
              <a:t>She has had quite severe acne for four years and is taking oral tetracyclines. Recently she has started waxing her upper lip. She is becoming increasingly withdrawn at school and has alleged that she has been bullied and teased about her physical appearance.</a:t>
            </a:r>
            <a:endParaRPr sz="2000">
              <a:solidFill>
                <a:srgbClr val="FFFFFF"/>
              </a:solidFill>
            </a:endParaRPr>
          </a:p>
          <a:p>
            <a:pPr lvl="0">
              <a:defRPr sz="1800">
                <a:solidFill>
                  <a:srgbClr val="000000"/>
                </a:solidFill>
              </a:defRPr>
            </a:pPr>
            <a:endParaRPr sz="2000">
              <a:solidFill>
                <a:srgbClr val="FFFFFF"/>
              </a:solidFill>
            </a:endParaRPr>
          </a:p>
          <a:p>
            <a:pPr lvl="0">
              <a:defRPr sz="1800">
                <a:solidFill>
                  <a:srgbClr val="000000"/>
                </a:solidFill>
              </a:defRPr>
            </a:pPr>
            <a:r>
              <a:rPr sz="2000">
                <a:solidFill>
                  <a:srgbClr val="FFFFFF"/>
                </a:solidFill>
              </a:rPr>
              <a:t>Secondary sexual characteristics and growth are within normal limits. She has never been sexually active.</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49" name="Shape 149"/>
          <p:cNvSpPr/>
          <p:nvPr>
            <p:ph type="body" idx="1"/>
          </p:nvPr>
        </p:nvSpPr>
        <p:spPr>
          <a:xfrm>
            <a:off x="1103311" y="2052917"/>
            <a:ext cx="8946543" cy="4195483"/>
          </a:xfrm>
          <a:prstGeom prst="rect">
            <a:avLst/>
          </a:prstGeom>
        </p:spPr>
        <p:txBody>
          <a:bodyPr/>
          <a:lstStyle>
            <a:lvl1pPr>
              <a:defRPr>
                <a:solidFill>
                  <a:srgbClr val="FFFF00"/>
                </a:solidFill>
              </a:defRPr>
            </a:lvl1pPr>
          </a:lstStyle>
          <a:p>
            <a:pPr lvl="0">
              <a:defRPr sz="1800">
                <a:solidFill>
                  <a:srgbClr val="000000"/>
                </a:solidFill>
              </a:defRPr>
            </a:pPr>
            <a:r>
              <a:rPr sz="2000">
                <a:solidFill>
                  <a:srgbClr val="FFFF00"/>
                </a:solidFill>
              </a:rPr>
              <a:t>PCOS</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646111" y="452718"/>
            <a:ext cx="9404723" cy="1400531"/>
          </a:xfrm>
          <a:prstGeom prst="rect">
            <a:avLst/>
          </a:prstGeom>
        </p:spPr>
        <p:txBody>
          <a:bodyPr lIns="0" tIns="0" rIns="0" bIns="0">
            <a:normAutofit fontScale="100000" lnSpcReduction="0"/>
          </a:bodyPr>
          <a:lstStyle>
            <a:lvl1pPr algn="ctr"/>
          </a:lstStyle>
          <a:p>
            <a:pPr lvl="0">
              <a:defRPr sz="1800">
                <a:solidFill>
                  <a:srgbClr val="000000"/>
                </a:solidFill>
              </a:defRPr>
            </a:pPr>
            <a:r>
              <a:rPr sz="4200">
                <a:solidFill>
                  <a:srgbClr val="EBEBEB"/>
                </a:solidFill>
              </a:rPr>
              <a:t>MENORRHAGIA</a:t>
            </a:r>
          </a:p>
        </p:txBody>
      </p:sp>
      <p:sp>
        <p:nvSpPr>
          <p:cNvPr id="152" name="Shape 152"/>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‘Abnormal uterine bleeding’</a:t>
            </a:r>
          </a:p>
        </p:txBody>
      </p:sp>
      <p:pic>
        <p:nvPicPr>
          <p:cNvPr id="153" name="image9.jpg"/>
          <p:cNvPicPr/>
          <p:nvPr/>
        </p:nvPicPr>
        <p:blipFill>
          <a:blip r:embed="rId2">
            <a:extLst/>
          </a:blip>
          <a:stretch>
            <a:fillRect/>
          </a:stretch>
        </p:blipFill>
        <p:spPr>
          <a:xfrm>
            <a:off x="2211041" y="2503417"/>
            <a:ext cx="6376368" cy="4087416"/>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Menstrual cycle</a:t>
            </a:r>
          </a:p>
        </p:txBody>
      </p:sp>
      <p:sp>
        <p:nvSpPr>
          <p:cNvPr id="156" name="Shape 156"/>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Frequency</a:t>
            </a:r>
            <a:endParaRPr sz="2000">
              <a:solidFill>
                <a:srgbClr val="FFFFFF"/>
              </a:solidFill>
            </a:endParaRPr>
          </a:p>
          <a:p>
            <a:pPr lvl="0">
              <a:defRPr sz="1800">
                <a:solidFill>
                  <a:srgbClr val="000000"/>
                </a:solidFill>
              </a:defRPr>
            </a:pPr>
            <a:r>
              <a:rPr sz="2000">
                <a:solidFill>
                  <a:srgbClr val="FFFFFF"/>
                </a:solidFill>
              </a:rPr>
              <a:t>Duration</a:t>
            </a:r>
            <a:endParaRPr sz="2000">
              <a:solidFill>
                <a:srgbClr val="FFFFFF"/>
              </a:solidFill>
            </a:endParaRPr>
          </a:p>
          <a:p>
            <a:pPr lvl="0">
              <a:defRPr sz="1800">
                <a:solidFill>
                  <a:srgbClr val="000000"/>
                </a:solidFill>
              </a:defRPr>
            </a:pPr>
            <a:r>
              <a:rPr sz="2000">
                <a:solidFill>
                  <a:srgbClr val="FFFFFF"/>
                </a:solidFill>
              </a:rPr>
              <a:t>Regularity</a:t>
            </a:r>
            <a:endParaRPr sz="2000">
              <a:solidFill>
                <a:srgbClr val="FFFFFF"/>
              </a:solidFill>
            </a:endParaRPr>
          </a:p>
          <a:p>
            <a:pPr lvl="0">
              <a:defRPr sz="1800">
                <a:solidFill>
                  <a:srgbClr val="000000"/>
                </a:solidFill>
              </a:defRPr>
            </a:pPr>
            <a:r>
              <a:rPr sz="2000">
                <a:solidFill>
                  <a:srgbClr val="FFFFFF"/>
                </a:solidFill>
              </a:rPr>
              <a:t>Volume</a:t>
            </a:r>
            <a:endParaRPr sz="2000">
              <a:solidFill>
                <a:srgbClr val="FFFFFF"/>
              </a:solidFill>
            </a:endParaRPr>
          </a:p>
          <a:p>
            <a:pPr lvl="0" marL="0" indent="0">
              <a:buSzTx/>
              <a:buNone/>
              <a:defRPr sz="1800">
                <a:solidFill>
                  <a:srgbClr val="000000"/>
                </a:solidFill>
              </a:defRPr>
            </a:pPr>
            <a:endParaRPr sz="2000">
              <a:solidFill>
                <a:srgbClr val="FFFFFF"/>
              </a:solidFill>
            </a:endParaRPr>
          </a:p>
          <a:p>
            <a:pPr lvl="0" marL="0" indent="0">
              <a:buSzTx/>
              <a:buNone/>
              <a:defRPr sz="1800">
                <a:solidFill>
                  <a:srgbClr val="000000"/>
                </a:solidFill>
              </a:defRPr>
            </a:pPr>
            <a:r>
              <a:rPr sz="2000">
                <a:solidFill>
                  <a:srgbClr val="FFFFFF"/>
                </a:solidFill>
              </a:rPr>
              <a:t>Heavy menstrual bleeding:</a:t>
            </a:r>
            <a:endParaRPr sz="2000">
              <a:solidFill>
                <a:srgbClr val="FFFFFF"/>
              </a:solidFill>
            </a:endParaRPr>
          </a:p>
          <a:p>
            <a:pPr lvl="0" marL="0" indent="0">
              <a:buSzTx/>
              <a:buNone/>
              <a:defRPr sz="1800">
                <a:solidFill>
                  <a:srgbClr val="000000"/>
                </a:solidFill>
              </a:defRPr>
            </a:pPr>
            <a:r>
              <a:rPr sz="2000">
                <a:solidFill>
                  <a:srgbClr val="FFFFFF"/>
                </a:solidFill>
              </a:rPr>
              <a:t>subjective assessment of MBL combines information of sanitary protection usage, flooding, clots, duration of menstruation and the woman's personal opinion of her menstrual loss. </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59" name="Shape 159"/>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Overall 3% premenopausal women.</a:t>
            </a:r>
            <a:endParaRPr sz="2000">
              <a:solidFill>
                <a:srgbClr val="FFFFFF"/>
              </a:solidFill>
            </a:endParaRPr>
          </a:p>
          <a:p>
            <a:pPr lvl="0">
              <a:defRPr sz="1800">
                <a:solidFill>
                  <a:srgbClr val="000000"/>
                </a:solidFill>
              </a:defRPr>
            </a:pPr>
            <a:r>
              <a:rPr sz="2000">
                <a:solidFill>
                  <a:srgbClr val="FFFFFF"/>
                </a:solidFill>
              </a:rPr>
              <a:t>Almost 6% &gt; 40s</a:t>
            </a:r>
            <a:endParaRPr sz="2000">
              <a:solidFill>
                <a:srgbClr val="FFFFFF"/>
              </a:solidFill>
            </a:endParaRPr>
          </a:p>
          <a:p>
            <a:pPr lvl="0">
              <a:defRPr sz="1800">
                <a:solidFill>
                  <a:srgbClr val="000000"/>
                </a:solidFill>
              </a:defRPr>
            </a:pPr>
            <a:endParaRPr sz="2000">
              <a:solidFill>
                <a:srgbClr val="FFFFFF"/>
              </a:solidFill>
            </a:endParaRPr>
          </a:p>
          <a:p>
            <a:pPr lvl="0">
              <a:defRPr sz="1800">
                <a:solidFill>
                  <a:srgbClr val="000000"/>
                </a:solidFill>
              </a:defRPr>
            </a:pPr>
            <a:r>
              <a:rPr sz="2000">
                <a:solidFill>
                  <a:srgbClr val="FFFFFF"/>
                </a:solidFill>
              </a:rPr>
              <a:t>Around half have no </a:t>
            </a:r>
            <a:r>
              <a:rPr sz="2000">
                <a:solidFill>
                  <a:srgbClr val="FFFFFF"/>
                </a:solidFill>
              </a:rPr>
              <a:t>uterine, endocrine, haematological or infective pathology on investigation – DUB</a:t>
            </a:r>
            <a:endParaRPr sz="2000">
              <a:solidFill>
                <a:srgbClr val="FFFFFF"/>
              </a:solidFill>
            </a:endParaRPr>
          </a:p>
          <a:p>
            <a:pPr lvl="0">
              <a:defRPr sz="1800">
                <a:solidFill>
                  <a:srgbClr val="000000"/>
                </a:solidFill>
              </a:defRPr>
            </a:pPr>
            <a:r>
              <a:rPr sz="2000">
                <a:solidFill>
                  <a:srgbClr val="FFFFFF"/>
                </a:solidFill>
              </a:rPr>
              <a:t>Pathological causes of HMB include uterine fibroids (20–30%), uterine polyps (5–10%), adenomyosis (5%)</a:t>
            </a:r>
            <a:endParaRPr sz="2000">
              <a:solidFill>
                <a:srgbClr val="FFFFFF"/>
              </a:solidFill>
            </a:endParaRPr>
          </a:p>
          <a:p>
            <a:pPr lvl="0">
              <a:defRPr sz="1800">
                <a:solidFill>
                  <a:srgbClr val="000000"/>
                </a:solidFill>
              </a:defRPr>
            </a:pPr>
            <a:endParaRPr sz="2000">
              <a:solidFill>
                <a:srgbClr val="FFFFFF"/>
              </a:solidFill>
            </a:endParaRPr>
          </a:p>
          <a:p>
            <a:pPr lvl="0">
              <a:defRPr sz="1800">
                <a:solidFill>
                  <a:srgbClr val="000000"/>
                </a:solidFill>
              </a:defRPr>
            </a:pPr>
            <a:r>
              <a:rPr sz="2000">
                <a:solidFill>
                  <a:srgbClr val="FFFFFF"/>
                </a:solidFill>
              </a:rPr>
              <a:t>Chronic / acute on chronic presentation (rarely acute)</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PALM-COEIN: </a:t>
            </a:r>
            <a:br>
              <a:rPr sz="4200">
                <a:solidFill>
                  <a:srgbClr val="EBEBEB"/>
                </a:solidFill>
              </a:rPr>
            </a:br>
          </a:p>
        </p:txBody>
      </p:sp>
      <p:pic>
        <p:nvPicPr>
          <p:cNvPr id="162" name="image10.png"/>
          <p:cNvPicPr/>
          <p:nvPr/>
        </p:nvPicPr>
        <p:blipFill>
          <a:blip r:embed="rId2">
            <a:extLst/>
          </a:blip>
          <a:stretch>
            <a:fillRect/>
          </a:stretch>
        </p:blipFill>
        <p:spPr>
          <a:xfrm>
            <a:off x="1328945" y="1383990"/>
            <a:ext cx="7383223" cy="4725263"/>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Leiomyoma - fibroids</a:t>
            </a:r>
          </a:p>
        </p:txBody>
      </p:sp>
      <p:sp>
        <p:nvSpPr>
          <p:cNvPr id="165" name="Shape 165"/>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Submucosal</a:t>
            </a:r>
            <a:endParaRPr sz="2000">
              <a:solidFill>
                <a:srgbClr val="FFFFFF"/>
              </a:solidFill>
            </a:endParaRPr>
          </a:p>
          <a:p>
            <a:pPr lvl="0">
              <a:defRPr sz="1800">
                <a:solidFill>
                  <a:srgbClr val="000000"/>
                </a:solidFill>
              </a:defRPr>
            </a:pPr>
            <a:r>
              <a:rPr sz="2000">
                <a:solidFill>
                  <a:srgbClr val="FFFFFF"/>
                </a:solidFill>
              </a:rPr>
              <a:t>Intramural</a:t>
            </a:r>
            <a:endParaRPr sz="2000">
              <a:solidFill>
                <a:srgbClr val="FFFFFF"/>
              </a:solidFill>
            </a:endParaRPr>
          </a:p>
          <a:p>
            <a:pPr lvl="0">
              <a:defRPr sz="1800">
                <a:solidFill>
                  <a:srgbClr val="000000"/>
                </a:solidFill>
              </a:defRPr>
            </a:pPr>
            <a:r>
              <a:rPr sz="2000">
                <a:solidFill>
                  <a:srgbClr val="FFFFFF"/>
                </a:solidFill>
              </a:rPr>
              <a:t>Subserosal</a:t>
            </a:r>
          </a:p>
        </p:txBody>
      </p:sp>
      <p:pic>
        <p:nvPicPr>
          <p:cNvPr id="166" name="image11.jpg"/>
          <p:cNvPicPr/>
          <p:nvPr/>
        </p:nvPicPr>
        <p:blipFill>
          <a:blip r:embed="rId2">
            <a:extLst/>
          </a:blip>
          <a:stretch>
            <a:fillRect/>
          </a:stretch>
        </p:blipFill>
        <p:spPr>
          <a:xfrm>
            <a:off x="3952873" y="1532489"/>
            <a:ext cx="5376656" cy="5555878"/>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pic>
        <p:nvPicPr>
          <p:cNvPr id="169" name="image12.jpg"/>
          <p:cNvPicPr/>
          <p:nvPr/>
        </p:nvPicPr>
        <p:blipFill>
          <a:blip r:embed="rId2">
            <a:extLst/>
          </a:blip>
          <a:stretch>
            <a:fillRect/>
          </a:stretch>
        </p:blipFill>
        <p:spPr>
          <a:xfrm>
            <a:off x="294216" y="1827315"/>
            <a:ext cx="5801784" cy="4351338"/>
          </a:xfrm>
          <a:prstGeom prst="rect">
            <a:avLst/>
          </a:prstGeom>
          <a:ln w="12700">
            <a:miter lim="400000"/>
          </a:ln>
        </p:spPr>
      </p:pic>
      <p:pic>
        <p:nvPicPr>
          <p:cNvPr id="170" name="image13.jpg"/>
          <p:cNvPicPr/>
          <p:nvPr/>
        </p:nvPicPr>
        <p:blipFill>
          <a:blip r:embed="rId3">
            <a:extLst/>
          </a:blip>
          <a:stretch>
            <a:fillRect/>
          </a:stretch>
        </p:blipFill>
        <p:spPr>
          <a:xfrm>
            <a:off x="6546574" y="2161761"/>
            <a:ext cx="4909930" cy="3682448"/>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172" name="Table 172"/>
          <p:cNvGraphicFramePr/>
          <p:nvPr/>
        </p:nvGraphicFramePr>
        <p:xfrm>
          <a:off x="526415" y="400424"/>
          <a:ext cx="10658420" cy="600037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065842"/>
                <a:gridCol w="9592578"/>
              </a:tblGrid>
              <a:tr h="332503">
                <a:tc gridSpan="2">
                  <a:txBody>
                    <a:bodyPr/>
                    <a:lstStyle/>
                    <a:p>
                      <a:pPr lvl="0" algn="l" defTabSz="457200">
                        <a:defRPr b="0" i="0" sz="1800"/>
                      </a:pPr>
                      <a:r>
                        <a:rPr b="1" sz="1500">
                          <a:solidFill>
                            <a:srgbClr val="FFFFFF"/>
                          </a:solidFill>
                          <a:latin typeface="+mn-lt"/>
                          <a:ea typeface="+mn-ea"/>
                          <a:cs typeface="+mn-cs"/>
                          <a:sym typeface="Helvetica"/>
                        </a:rPr>
                        <a:t>Structural</a:t>
                      </a:r>
                    </a:p>
                  </a:txBody>
                  <a:tcPr marL="15473" marR="15473" marT="15473" marB="15473"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A299CA"/>
                    </a:solidFill>
                  </a:tcPr>
                </a:tc>
                <a:tc hMerge="1">
                  <a:tcPr/>
                </a:tc>
              </a:tr>
              <a:tr h="332503">
                <a:tc>
                  <a:txBody>
                    <a:bodyPr/>
                    <a:lstStyle/>
                    <a:p>
                      <a:pPr lvl="0" algn="l" defTabSz="457200">
                        <a:defRPr b="0" i="0" sz="1800"/>
                      </a:pPr>
                      <a:r>
                        <a:rPr b="1" sz="1500">
                          <a:solidFill>
                            <a:srgbClr val="FFFFFF"/>
                          </a:solidFill>
                          <a:latin typeface="+mn-lt"/>
                          <a:ea typeface="+mn-ea"/>
                          <a:cs typeface="+mn-cs"/>
                          <a:sym typeface="Helvetica"/>
                        </a:rPr>
                        <a:t>P</a:t>
                      </a:r>
                    </a:p>
                  </a:txBody>
                  <a:tcPr marL="15473" marR="15473" marT="15473" marB="15473" anchor="t" anchorCtr="0" horzOverflow="overflow">
                    <a:lnL>
                      <a:solidFill>
                        <a:srgbClr val="A1A1A1"/>
                      </a:solidFill>
                      <a:round/>
                    </a:lnL>
                    <a:lnR w="19050">
                      <a:solidFill>
                        <a:srgbClr val="A1A1A1"/>
                      </a:solidFill>
                      <a:round/>
                    </a:lnR>
                    <a:lnT>
                      <a:solidFill>
                        <a:srgbClr val="A1A1A1"/>
                      </a:solidFill>
                      <a:round/>
                    </a:lnT>
                    <a:lnB>
                      <a:solidFill>
                        <a:srgbClr val="A1A1A1"/>
                      </a:solidFill>
                      <a:round/>
                    </a:lnB>
                    <a:solidFill>
                      <a:srgbClr val="D4D0E8"/>
                    </a:solidFill>
                  </a:tcPr>
                </a:tc>
                <a:tc>
                  <a:txBody>
                    <a:bodyPr/>
                    <a:lstStyle/>
                    <a:p>
                      <a:pPr lvl="0" algn="l" defTabSz="457200">
                        <a:defRPr b="0" i="0" sz="1800"/>
                      </a:pPr>
                      <a:r>
                        <a:rPr sz="1500">
                          <a:solidFill>
                            <a:srgbClr val="FFFFFF"/>
                          </a:solidFill>
                          <a:latin typeface="+mn-lt"/>
                          <a:ea typeface="+mn-ea"/>
                          <a:cs typeface="+mn-cs"/>
                          <a:sym typeface="Helvetica"/>
                        </a:rPr>
                        <a:t>Endometrial polyps, cervical polyps</a:t>
                      </a:r>
                    </a:p>
                  </a:txBody>
                  <a:tcPr marL="15473" marR="15473" marT="15473" marB="15473" anchor="t" anchorCtr="0" horzOverflow="overflow">
                    <a:lnL w="19050">
                      <a:solidFill>
                        <a:srgbClr val="A1A1A1"/>
                      </a:solidFill>
                      <a:round/>
                    </a:lnL>
                    <a:lnR w="19050">
                      <a:solidFill>
                        <a:srgbClr val="A1A1A1"/>
                      </a:solidFill>
                      <a:round/>
                    </a:lnR>
                    <a:lnT w="19050">
                      <a:solidFill>
                        <a:srgbClr val="A1A1A1"/>
                      </a:solidFill>
                      <a:round/>
                    </a:lnT>
                    <a:lnB w="19050">
                      <a:solidFill>
                        <a:srgbClr val="A1A1A1"/>
                      </a:solidFill>
                      <a:round/>
                    </a:lnB>
                    <a:solidFill>
                      <a:srgbClr val="FFFFFF"/>
                    </a:solidFill>
                  </a:tcPr>
                </a:tc>
              </a:tr>
              <a:tr h="332503">
                <a:tc>
                  <a:txBody>
                    <a:bodyPr/>
                    <a:lstStyle/>
                    <a:p>
                      <a:pPr lvl="0" algn="l" defTabSz="457200">
                        <a:defRPr b="0" i="0" sz="1800"/>
                      </a:pPr>
                      <a:r>
                        <a:rPr b="1" sz="1500">
                          <a:solidFill>
                            <a:srgbClr val="FFFFFF"/>
                          </a:solidFill>
                          <a:latin typeface="+mn-lt"/>
                          <a:ea typeface="+mn-ea"/>
                          <a:cs typeface="+mn-cs"/>
                          <a:sym typeface="Helvetica"/>
                        </a:rPr>
                        <a:t>A</a:t>
                      </a:r>
                    </a:p>
                  </a:txBody>
                  <a:tcPr marL="15473" marR="15473" marT="15473" marB="15473" anchor="t" anchorCtr="0" horzOverflow="overflow">
                    <a:lnL>
                      <a:solidFill>
                        <a:srgbClr val="A1A1A1"/>
                      </a:solidFill>
                      <a:round/>
                    </a:lnL>
                    <a:lnR w="19050">
                      <a:solidFill>
                        <a:srgbClr val="A1A1A1"/>
                      </a:solidFill>
                      <a:round/>
                    </a:lnR>
                    <a:lnT>
                      <a:solidFill>
                        <a:srgbClr val="A1A1A1"/>
                      </a:solidFill>
                      <a:round/>
                    </a:lnT>
                    <a:lnB>
                      <a:solidFill>
                        <a:srgbClr val="A1A1A1"/>
                      </a:solidFill>
                      <a:round/>
                    </a:lnB>
                    <a:solidFill>
                      <a:srgbClr val="D4D0E8"/>
                    </a:solidFill>
                  </a:tcPr>
                </a:tc>
                <a:tc>
                  <a:txBody>
                    <a:bodyPr/>
                    <a:lstStyle/>
                    <a:p>
                      <a:pPr lvl="0" algn="l" defTabSz="457200">
                        <a:defRPr b="0" i="0" sz="1800"/>
                      </a:pPr>
                      <a:r>
                        <a:rPr sz="1500">
                          <a:solidFill>
                            <a:srgbClr val="FFFFFF"/>
                          </a:solidFill>
                          <a:latin typeface="+mn-lt"/>
                          <a:ea typeface="+mn-ea"/>
                          <a:cs typeface="+mn-cs"/>
                          <a:sym typeface="Helvetica"/>
                        </a:rPr>
                        <a:t>Adenomyosis</a:t>
                      </a:r>
                    </a:p>
                  </a:txBody>
                  <a:tcPr marL="15473" marR="15473" marT="15473" marB="15473" anchor="t" anchorCtr="0" horzOverflow="overflow">
                    <a:lnL w="19050">
                      <a:solidFill>
                        <a:srgbClr val="A1A1A1"/>
                      </a:solidFill>
                      <a:round/>
                    </a:lnL>
                    <a:lnR w="19050">
                      <a:solidFill>
                        <a:srgbClr val="A1A1A1"/>
                      </a:solidFill>
                      <a:round/>
                    </a:lnR>
                    <a:lnT w="19050">
                      <a:solidFill>
                        <a:srgbClr val="A1A1A1"/>
                      </a:solidFill>
                      <a:round/>
                    </a:lnT>
                    <a:lnB w="19050">
                      <a:solidFill>
                        <a:srgbClr val="A1A1A1"/>
                      </a:solidFill>
                      <a:round/>
                    </a:lnB>
                    <a:solidFill>
                      <a:srgbClr val="FFFFFF"/>
                    </a:solidFill>
                  </a:tcPr>
                </a:tc>
              </a:tr>
              <a:tr h="332503">
                <a:tc>
                  <a:txBody>
                    <a:bodyPr/>
                    <a:lstStyle/>
                    <a:p>
                      <a:pPr lvl="0" algn="l" defTabSz="457200">
                        <a:defRPr b="0" i="0" sz="1800"/>
                      </a:pPr>
                      <a:r>
                        <a:rPr b="1" sz="1500">
                          <a:solidFill>
                            <a:srgbClr val="FFFFFF"/>
                          </a:solidFill>
                          <a:latin typeface="+mn-lt"/>
                          <a:ea typeface="+mn-ea"/>
                          <a:cs typeface="+mn-cs"/>
                          <a:sym typeface="Helvetica"/>
                        </a:rPr>
                        <a:t>L</a:t>
                      </a:r>
                    </a:p>
                  </a:txBody>
                  <a:tcPr marL="15473" marR="15473" marT="15473" marB="15473" anchor="t" anchorCtr="0" horzOverflow="overflow">
                    <a:lnL>
                      <a:solidFill>
                        <a:srgbClr val="A1A1A1"/>
                      </a:solidFill>
                      <a:round/>
                    </a:lnL>
                    <a:lnR w="19050">
                      <a:solidFill>
                        <a:srgbClr val="A1A1A1"/>
                      </a:solidFill>
                      <a:round/>
                    </a:lnR>
                    <a:lnT>
                      <a:solidFill>
                        <a:srgbClr val="A1A1A1"/>
                      </a:solidFill>
                      <a:round/>
                    </a:lnT>
                    <a:lnB>
                      <a:solidFill>
                        <a:srgbClr val="A1A1A1"/>
                      </a:solidFill>
                      <a:round/>
                    </a:lnB>
                    <a:solidFill>
                      <a:srgbClr val="D4D0E8"/>
                    </a:solidFill>
                  </a:tcPr>
                </a:tc>
                <a:tc>
                  <a:txBody>
                    <a:bodyPr/>
                    <a:lstStyle/>
                    <a:p>
                      <a:pPr lvl="0" algn="l" defTabSz="457200">
                        <a:defRPr b="0" i="0" sz="1800"/>
                      </a:pPr>
                      <a:r>
                        <a:rPr sz="1500">
                          <a:solidFill>
                            <a:srgbClr val="FFFFFF"/>
                          </a:solidFill>
                          <a:latin typeface="+mn-lt"/>
                          <a:ea typeface="+mn-ea"/>
                          <a:cs typeface="+mn-cs"/>
                          <a:sym typeface="Helvetica"/>
                        </a:rPr>
                        <a:t>Leiomyoma</a:t>
                      </a:r>
                    </a:p>
                  </a:txBody>
                  <a:tcPr marL="15473" marR="15473" marT="15473" marB="15473" anchor="t" anchorCtr="0" horzOverflow="overflow">
                    <a:lnL w="19050">
                      <a:solidFill>
                        <a:srgbClr val="A1A1A1"/>
                      </a:solidFill>
                      <a:round/>
                    </a:lnL>
                    <a:lnR w="19050">
                      <a:solidFill>
                        <a:srgbClr val="A1A1A1"/>
                      </a:solidFill>
                      <a:round/>
                    </a:lnR>
                    <a:lnT w="19050">
                      <a:solidFill>
                        <a:srgbClr val="A1A1A1"/>
                      </a:solidFill>
                      <a:round/>
                    </a:lnT>
                    <a:lnB w="19050">
                      <a:solidFill>
                        <a:srgbClr val="A1A1A1"/>
                      </a:solidFill>
                      <a:round/>
                    </a:lnB>
                    <a:solidFill>
                      <a:srgbClr val="FFFFFF"/>
                    </a:solidFill>
                  </a:tcPr>
                </a:tc>
              </a:tr>
              <a:tr h="918214">
                <a:tc>
                  <a:txBody>
                    <a:bodyPr/>
                    <a:lstStyle/>
                    <a:p>
                      <a:pPr lvl="0" algn="l" defTabSz="457200">
                        <a:defRPr b="0" i="0" sz="1800"/>
                      </a:pPr>
                      <a:r>
                        <a:rPr b="1" sz="1500">
                          <a:solidFill>
                            <a:srgbClr val="FFFFFF"/>
                          </a:solidFill>
                          <a:latin typeface="+mn-lt"/>
                          <a:ea typeface="+mn-ea"/>
                          <a:cs typeface="+mn-cs"/>
                          <a:sym typeface="Helvetica"/>
                        </a:rPr>
                        <a:t>M</a:t>
                      </a:r>
                    </a:p>
                  </a:txBody>
                  <a:tcPr marL="15473" marR="15473" marT="15473" marB="15473" anchor="t" anchorCtr="0" horzOverflow="overflow">
                    <a:lnL>
                      <a:solidFill>
                        <a:srgbClr val="A1A1A1"/>
                      </a:solidFill>
                      <a:round/>
                    </a:lnL>
                    <a:lnR w="19050">
                      <a:solidFill>
                        <a:srgbClr val="A1A1A1"/>
                      </a:solidFill>
                      <a:round/>
                    </a:lnR>
                    <a:lnT>
                      <a:solidFill>
                        <a:srgbClr val="A1A1A1"/>
                      </a:solidFill>
                      <a:round/>
                    </a:lnT>
                    <a:lnB>
                      <a:solidFill>
                        <a:srgbClr val="A1A1A1"/>
                      </a:solidFill>
                      <a:round/>
                    </a:lnB>
                    <a:solidFill>
                      <a:srgbClr val="D4D0E8"/>
                    </a:solidFill>
                  </a:tcPr>
                </a:tc>
                <a:tc>
                  <a:txBody>
                    <a:bodyPr/>
                    <a:lstStyle/>
                    <a:p>
                      <a:pPr lvl="0" algn="l" defTabSz="457200">
                        <a:defRPr b="0" i="0" sz="1800"/>
                      </a:pPr>
                      <a:r>
                        <a:rPr sz="1500">
                          <a:solidFill>
                            <a:srgbClr val="FFFFFF"/>
                          </a:solidFill>
                          <a:latin typeface="+mn-lt"/>
                          <a:ea typeface="+mn-ea"/>
                          <a:cs typeface="+mn-cs"/>
                          <a:sym typeface="Helvetica"/>
                        </a:rPr>
                        <a:t>Pre-malignancy (endometrial hyperplasia)</a:t>
                      </a:r>
                      <a:br>
                        <a:rPr sz="1500">
                          <a:solidFill>
                            <a:srgbClr val="FFFFFF"/>
                          </a:solidFill>
                          <a:latin typeface="+mn-lt"/>
                          <a:ea typeface="+mn-ea"/>
                          <a:cs typeface="+mn-cs"/>
                          <a:sym typeface="Helvetica"/>
                        </a:rPr>
                      </a:br>
                      <a:r>
                        <a:rPr sz="1500">
                          <a:solidFill>
                            <a:srgbClr val="FFFFFF"/>
                          </a:solidFill>
                          <a:latin typeface="+mn-lt"/>
                          <a:ea typeface="+mn-ea"/>
                          <a:cs typeface="+mn-cs"/>
                          <a:sym typeface="Helvetica"/>
                        </a:rPr>
                        <a:t>Malignancy of genital tract (cervical, endometrial, ovarian, vaginal, vulval, sarcoma of endometrium or myometrium)</a:t>
                      </a:r>
                    </a:p>
                  </a:txBody>
                  <a:tcPr marL="15473" marR="15473" marT="15473" marB="15473" anchor="t" anchorCtr="0" horzOverflow="overflow">
                    <a:lnL w="19050">
                      <a:solidFill>
                        <a:srgbClr val="A1A1A1"/>
                      </a:solidFill>
                      <a:round/>
                    </a:lnL>
                    <a:lnR w="19050">
                      <a:solidFill>
                        <a:srgbClr val="A1A1A1"/>
                      </a:solidFill>
                      <a:round/>
                    </a:lnR>
                    <a:lnT w="19050">
                      <a:solidFill>
                        <a:srgbClr val="A1A1A1"/>
                      </a:solidFill>
                      <a:round/>
                    </a:lnT>
                    <a:lnB>
                      <a:solidFill>
                        <a:srgbClr val="A1A1A1"/>
                      </a:solidFill>
                      <a:round/>
                    </a:lnB>
                    <a:solidFill>
                      <a:srgbClr val="FFFFFF"/>
                    </a:solidFill>
                  </a:tcPr>
                </a:tc>
              </a:tr>
              <a:tr h="332503">
                <a:tc gridSpan="2">
                  <a:txBody>
                    <a:bodyPr/>
                    <a:lstStyle/>
                    <a:p>
                      <a:pPr lvl="0" algn="l" defTabSz="457200">
                        <a:defRPr b="0" i="0" sz="1800"/>
                      </a:pPr>
                      <a:r>
                        <a:rPr b="1" sz="1500">
                          <a:solidFill>
                            <a:srgbClr val="FFFFFF"/>
                          </a:solidFill>
                          <a:latin typeface="+mn-lt"/>
                          <a:ea typeface="+mn-ea"/>
                          <a:cs typeface="+mn-cs"/>
                          <a:sym typeface="Helvetica"/>
                        </a:rPr>
                        <a:t>Non-structural</a:t>
                      </a:r>
                    </a:p>
                  </a:txBody>
                  <a:tcPr marL="15473" marR="15473" marT="15473" marB="15473"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A299CA"/>
                    </a:solidFill>
                  </a:tcPr>
                </a:tc>
                <a:tc hMerge="1">
                  <a:tcPr/>
                </a:tc>
              </a:tr>
              <a:tr h="625358">
                <a:tc>
                  <a:txBody>
                    <a:bodyPr/>
                    <a:lstStyle/>
                    <a:p>
                      <a:pPr lvl="0" algn="l" defTabSz="457200">
                        <a:defRPr b="0" i="0" sz="1800"/>
                      </a:pPr>
                      <a:r>
                        <a:rPr b="1" sz="1500">
                          <a:solidFill>
                            <a:srgbClr val="FFFFFF"/>
                          </a:solidFill>
                          <a:latin typeface="+mn-lt"/>
                          <a:ea typeface="+mn-ea"/>
                          <a:cs typeface="+mn-cs"/>
                          <a:sym typeface="Helvetica"/>
                        </a:rPr>
                        <a:t>C</a:t>
                      </a:r>
                    </a:p>
                  </a:txBody>
                  <a:tcPr marL="15473" marR="15473" marT="15473" marB="15473" anchor="t" anchorCtr="0" horzOverflow="overflow">
                    <a:lnL>
                      <a:solidFill>
                        <a:srgbClr val="A1A1A1"/>
                      </a:solidFill>
                      <a:round/>
                    </a:lnL>
                    <a:lnR w="19050">
                      <a:solidFill>
                        <a:srgbClr val="A1A1A1"/>
                      </a:solidFill>
                      <a:round/>
                    </a:lnR>
                    <a:lnT>
                      <a:solidFill>
                        <a:srgbClr val="A1A1A1"/>
                      </a:solidFill>
                      <a:round/>
                    </a:lnT>
                    <a:lnB>
                      <a:solidFill>
                        <a:srgbClr val="A1A1A1"/>
                      </a:solidFill>
                      <a:round/>
                    </a:lnB>
                    <a:solidFill>
                      <a:srgbClr val="D4D0E8"/>
                    </a:solidFill>
                  </a:tcPr>
                </a:tc>
                <a:tc>
                  <a:txBody>
                    <a:bodyPr/>
                    <a:lstStyle/>
                    <a:p>
                      <a:pPr lvl="0" algn="l" defTabSz="457200">
                        <a:defRPr b="0" i="0" sz="1800"/>
                      </a:pPr>
                      <a:r>
                        <a:rPr sz="1500">
                          <a:solidFill>
                            <a:srgbClr val="FFFFFF"/>
                          </a:solidFill>
                          <a:latin typeface="+mn-lt"/>
                          <a:ea typeface="+mn-ea"/>
                          <a:cs typeface="+mn-cs"/>
                          <a:sym typeface="Helvetica"/>
                        </a:rPr>
                        <a:t>Systemic coagulopathy, e.g. thrombocytopenia, von Willebrand's disease, leukaemia, warfarin</a:t>
                      </a:r>
                    </a:p>
                  </a:txBody>
                  <a:tcPr marL="15473" marR="15473" marT="15473" marB="15473" anchor="t" anchorCtr="0" horzOverflow="overflow">
                    <a:lnL w="19050">
                      <a:solidFill>
                        <a:srgbClr val="A1A1A1"/>
                      </a:solidFill>
                      <a:round/>
                    </a:lnL>
                    <a:lnR w="19050">
                      <a:solidFill>
                        <a:srgbClr val="A1A1A1"/>
                      </a:solidFill>
                      <a:round/>
                    </a:lnR>
                    <a:lnT w="19050">
                      <a:solidFill>
                        <a:srgbClr val="A1A1A1"/>
                      </a:solidFill>
                      <a:round/>
                    </a:lnT>
                    <a:lnB w="19050">
                      <a:solidFill>
                        <a:srgbClr val="A1A1A1"/>
                      </a:solidFill>
                      <a:round/>
                    </a:lnB>
                    <a:solidFill>
                      <a:srgbClr val="FFFFFF"/>
                    </a:solidFill>
                  </a:tcPr>
                </a:tc>
              </a:tr>
              <a:tr h="625358">
                <a:tc>
                  <a:txBody>
                    <a:bodyPr/>
                    <a:lstStyle/>
                    <a:p>
                      <a:pPr lvl="0" algn="l" defTabSz="457200">
                        <a:defRPr b="0" i="0" sz="1800"/>
                      </a:pPr>
                      <a:r>
                        <a:rPr b="1" sz="1500">
                          <a:solidFill>
                            <a:srgbClr val="FFFFFF"/>
                          </a:solidFill>
                          <a:latin typeface="+mn-lt"/>
                          <a:ea typeface="+mn-ea"/>
                          <a:cs typeface="+mn-cs"/>
                          <a:sym typeface="Helvetica"/>
                        </a:rPr>
                        <a:t>O</a:t>
                      </a:r>
                    </a:p>
                  </a:txBody>
                  <a:tcPr marL="15473" marR="15473" marT="15473" marB="15473" anchor="t" anchorCtr="0" horzOverflow="overflow">
                    <a:lnL>
                      <a:solidFill>
                        <a:srgbClr val="A1A1A1"/>
                      </a:solidFill>
                      <a:round/>
                    </a:lnL>
                    <a:lnR w="19050">
                      <a:solidFill>
                        <a:srgbClr val="A1A1A1"/>
                      </a:solidFill>
                      <a:round/>
                    </a:lnR>
                    <a:lnT>
                      <a:solidFill>
                        <a:srgbClr val="A1A1A1"/>
                      </a:solidFill>
                      <a:round/>
                    </a:lnT>
                    <a:lnB>
                      <a:solidFill>
                        <a:srgbClr val="A1A1A1"/>
                      </a:solidFill>
                      <a:round/>
                    </a:lnB>
                    <a:solidFill>
                      <a:srgbClr val="D4D0E8"/>
                    </a:solidFill>
                  </a:tcPr>
                </a:tc>
                <a:tc>
                  <a:txBody>
                    <a:bodyPr/>
                    <a:lstStyle/>
                    <a:p>
                      <a:pPr lvl="0" algn="l" defTabSz="457200">
                        <a:defRPr b="0" i="0" sz="1800"/>
                      </a:pPr>
                      <a:r>
                        <a:rPr sz="1500">
                          <a:solidFill>
                            <a:srgbClr val="FFFFFF"/>
                          </a:solidFill>
                          <a:latin typeface="+mn-lt"/>
                          <a:ea typeface="+mn-ea"/>
                          <a:cs typeface="+mn-cs"/>
                          <a:sym typeface="Helvetica"/>
                        </a:rPr>
                        <a:t>Disorders of ovulatory function, e.g. polycystic ovary syndrome, congenital adrenal hyperplasia, hypothyroidism, Cushing's disease, hyperprolactinaemia</a:t>
                      </a:r>
                    </a:p>
                  </a:txBody>
                  <a:tcPr marL="15473" marR="15473" marT="15473" marB="15473" anchor="t" anchorCtr="0" horzOverflow="overflow">
                    <a:lnL w="19050">
                      <a:solidFill>
                        <a:srgbClr val="A1A1A1"/>
                      </a:solidFill>
                      <a:round/>
                    </a:lnL>
                    <a:lnR w="19050">
                      <a:solidFill>
                        <a:srgbClr val="A1A1A1"/>
                      </a:solidFill>
                      <a:round/>
                    </a:lnR>
                    <a:lnT w="19050">
                      <a:solidFill>
                        <a:srgbClr val="A1A1A1"/>
                      </a:solidFill>
                      <a:round/>
                    </a:lnT>
                    <a:lnB w="19050">
                      <a:solidFill>
                        <a:srgbClr val="A1A1A1"/>
                      </a:solidFill>
                      <a:round/>
                    </a:lnB>
                    <a:solidFill>
                      <a:srgbClr val="FFFFFF"/>
                    </a:solidFill>
                  </a:tcPr>
                </a:tc>
              </a:tr>
              <a:tr h="625358">
                <a:tc>
                  <a:txBody>
                    <a:bodyPr/>
                    <a:lstStyle/>
                    <a:p>
                      <a:pPr lvl="0" algn="l" defTabSz="457200">
                        <a:defRPr b="0" i="0" sz="1800"/>
                      </a:pPr>
                      <a:r>
                        <a:rPr b="1" sz="1500">
                          <a:solidFill>
                            <a:srgbClr val="FFFFFF"/>
                          </a:solidFill>
                          <a:latin typeface="+mn-lt"/>
                          <a:ea typeface="+mn-ea"/>
                          <a:cs typeface="+mn-cs"/>
                          <a:sym typeface="Helvetica"/>
                        </a:rPr>
                        <a:t>E</a:t>
                      </a:r>
                    </a:p>
                  </a:txBody>
                  <a:tcPr marL="15473" marR="15473" marT="15473" marB="15473" anchor="t" anchorCtr="0" horzOverflow="overflow">
                    <a:lnL>
                      <a:solidFill>
                        <a:srgbClr val="A1A1A1"/>
                      </a:solidFill>
                      <a:round/>
                    </a:lnL>
                    <a:lnR w="19050">
                      <a:solidFill>
                        <a:srgbClr val="A1A1A1"/>
                      </a:solidFill>
                      <a:round/>
                    </a:lnR>
                    <a:lnT>
                      <a:solidFill>
                        <a:srgbClr val="A1A1A1"/>
                      </a:solidFill>
                      <a:round/>
                    </a:lnT>
                    <a:lnB>
                      <a:solidFill>
                        <a:srgbClr val="A1A1A1"/>
                      </a:solidFill>
                      <a:round/>
                    </a:lnB>
                    <a:solidFill>
                      <a:srgbClr val="D4D0E8"/>
                    </a:solidFill>
                  </a:tcPr>
                </a:tc>
                <a:tc>
                  <a:txBody>
                    <a:bodyPr/>
                    <a:lstStyle/>
                    <a:p>
                      <a:pPr lvl="0" algn="l" defTabSz="457200">
                        <a:defRPr b="0" i="0" sz="1800"/>
                      </a:pPr>
                      <a:r>
                        <a:rPr sz="1500">
                          <a:solidFill>
                            <a:srgbClr val="FFFFFF"/>
                          </a:solidFill>
                          <a:latin typeface="+mn-lt"/>
                          <a:ea typeface="+mn-ea"/>
                          <a:cs typeface="+mn-cs"/>
                          <a:sym typeface="Helvetica"/>
                        </a:rPr>
                        <a:t>Primary endometrial disorders, e.g. disturbances of local endometrial haemostasis, vasculogenesis or inflammatory response (chronic endometritis)</a:t>
                      </a:r>
                    </a:p>
                  </a:txBody>
                  <a:tcPr marL="15473" marR="15473" marT="15473" marB="15473" anchor="t" anchorCtr="0" horzOverflow="overflow">
                    <a:lnL w="19050">
                      <a:solidFill>
                        <a:srgbClr val="A1A1A1"/>
                      </a:solidFill>
                      <a:round/>
                    </a:lnL>
                    <a:lnR w="19050">
                      <a:solidFill>
                        <a:srgbClr val="A1A1A1"/>
                      </a:solidFill>
                      <a:round/>
                    </a:lnR>
                    <a:lnT w="19050">
                      <a:solidFill>
                        <a:srgbClr val="A1A1A1"/>
                      </a:solidFill>
                      <a:round/>
                    </a:lnT>
                    <a:lnB w="19050">
                      <a:solidFill>
                        <a:srgbClr val="A1A1A1"/>
                      </a:solidFill>
                      <a:round/>
                    </a:lnB>
                    <a:solidFill>
                      <a:srgbClr val="FFFFFF"/>
                    </a:solidFill>
                  </a:tcPr>
                </a:tc>
              </a:tr>
              <a:tr h="918214">
                <a:tc>
                  <a:txBody>
                    <a:bodyPr/>
                    <a:lstStyle/>
                    <a:p>
                      <a:pPr lvl="0" algn="l" defTabSz="457200">
                        <a:defRPr b="0" i="0" sz="1800"/>
                      </a:pPr>
                      <a:r>
                        <a:rPr b="1" sz="1500">
                          <a:solidFill>
                            <a:srgbClr val="FFFFFF"/>
                          </a:solidFill>
                          <a:latin typeface="+mn-lt"/>
                          <a:ea typeface="+mn-ea"/>
                          <a:cs typeface="+mn-cs"/>
                          <a:sym typeface="Helvetica"/>
                        </a:rPr>
                        <a:t>I</a:t>
                      </a:r>
                    </a:p>
                  </a:txBody>
                  <a:tcPr marL="15473" marR="15473" marT="15473" marB="15473" anchor="t" anchorCtr="0" horzOverflow="overflow">
                    <a:lnL>
                      <a:solidFill>
                        <a:srgbClr val="A1A1A1"/>
                      </a:solidFill>
                      <a:round/>
                    </a:lnL>
                    <a:lnR w="19050">
                      <a:solidFill>
                        <a:srgbClr val="A1A1A1"/>
                      </a:solidFill>
                      <a:round/>
                    </a:lnR>
                    <a:lnT>
                      <a:solidFill>
                        <a:srgbClr val="A1A1A1"/>
                      </a:solidFill>
                      <a:round/>
                    </a:lnT>
                    <a:lnB>
                      <a:solidFill>
                        <a:srgbClr val="A1A1A1"/>
                      </a:solidFill>
                      <a:round/>
                    </a:lnB>
                    <a:solidFill>
                      <a:srgbClr val="D4D0E8"/>
                    </a:solidFill>
                  </a:tcPr>
                </a:tc>
                <a:tc>
                  <a:txBody>
                    <a:bodyPr/>
                    <a:lstStyle/>
                    <a:p>
                      <a:pPr lvl="0" algn="l" defTabSz="457200">
                        <a:defRPr b="0" i="0" sz="1800"/>
                      </a:pPr>
                      <a:r>
                        <a:rPr sz="1500">
                          <a:solidFill>
                            <a:srgbClr val="FFFFFF"/>
                          </a:solidFill>
                          <a:latin typeface="+mn-lt"/>
                          <a:ea typeface="+mn-ea"/>
                          <a:cs typeface="+mn-cs"/>
                          <a:sym typeface="Helvetica"/>
                        </a:rPr>
                        <a:t>Iatrogenic causes, e.g. exogenous sex steroid administration (combined oral contraceptives, progestins, tamoxifen), intrauterine contraceptive device, traumatic uterine perforation</a:t>
                      </a:r>
                    </a:p>
                  </a:txBody>
                  <a:tcPr marL="15473" marR="15473" marT="15473" marB="15473" anchor="t" anchorCtr="0" horzOverflow="overflow">
                    <a:lnL w="19050">
                      <a:solidFill>
                        <a:srgbClr val="A1A1A1"/>
                      </a:solidFill>
                      <a:round/>
                    </a:lnL>
                    <a:lnR w="19050">
                      <a:solidFill>
                        <a:srgbClr val="A1A1A1"/>
                      </a:solidFill>
                      <a:round/>
                    </a:lnR>
                    <a:lnT w="19050">
                      <a:solidFill>
                        <a:srgbClr val="A1A1A1"/>
                      </a:solidFill>
                      <a:round/>
                    </a:lnT>
                    <a:lnB w="19050">
                      <a:solidFill>
                        <a:srgbClr val="A1A1A1"/>
                      </a:solidFill>
                      <a:round/>
                    </a:lnB>
                    <a:solidFill>
                      <a:srgbClr val="FFFFFF"/>
                    </a:solidFill>
                  </a:tcPr>
                </a:tc>
              </a:tr>
              <a:tr h="625358">
                <a:tc>
                  <a:txBody>
                    <a:bodyPr/>
                    <a:lstStyle/>
                    <a:p>
                      <a:pPr lvl="0" algn="l" defTabSz="457200">
                        <a:defRPr b="0" i="0" sz="1800"/>
                      </a:pPr>
                      <a:r>
                        <a:rPr b="1" sz="1500">
                          <a:solidFill>
                            <a:srgbClr val="FFFFFF"/>
                          </a:solidFill>
                          <a:latin typeface="+mn-lt"/>
                          <a:ea typeface="+mn-ea"/>
                          <a:cs typeface="+mn-cs"/>
                          <a:sym typeface="Helvetica"/>
                        </a:rPr>
                        <a:t>N</a:t>
                      </a:r>
                    </a:p>
                  </a:txBody>
                  <a:tcPr marL="15473" marR="15473" marT="15473" marB="15473" anchor="t" anchorCtr="0" horzOverflow="overflow">
                    <a:lnL>
                      <a:solidFill>
                        <a:srgbClr val="A1A1A1"/>
                      </a:solidFill>
                      <a:round/>
                    </a:lnL>
                    <a:lnR w="19050">
                      <a:solidFill>
                        <a:srgbClr val="A1A1A1"/>
                      </a:solidFill>
                      <a:round/>
                    </a:lnR>
                    <a:lnT>
                      <a:solidFill>
                        <a:srgbClr val="A1A1A1"/>
                      </a:solidFill>
                      <a:round/>
                    </a:lnT>
                    <a:lnB>
                      <a:solidFill>
                        <a:srgbClr val="A1A1A1"/>
                      </a:solidFill>
                      <a:round/>
                    </a:lnB>
                    <a:solidFill>
                      <a:srgbClr val="D4D0E8"/>
                    </a:solidFill>
                  </a:tcPr>
                </a:tc>
                <a:tc>
                  <a:txBody>
                    <a:bodyPr/>
                    <a:lstStyle/>
                    <a:p>
                      <a:pPr lvl="0" algn="l" defTabSz="457200">
                        <a:defRPr b="0" i="0" sz="1800"/>
                      </a:pPr>
                      <a:r>
                        <a:rPr sz="1500">
                          <a:solidFill>
                            <a:srgbClr val="FFFFFF"/>
                          </a:solidFill>
                          <a:latin typeface="+mn-lt"/>
                          <a:ea typeface="+mn-ea"/>
                          <a:cs typeface="+mn-cs"/>
                          <a:sym typeface="Helvetica"/>
                        </a:rPr>
                        <a:t>Generally rare causes, e.g. arteriovenous malformations,  myometrial hypertrophy, sex steroid secreting ovarian neoplasm, chronic renal or hepatic disease, endometriosis</a:t>
                      </a:r>
                    </a:p>
                  </a:txBody>
                  <a:tcPr marL="15473" marR="15473" marT="15473" marB="15473" anchor="t" anchorCtr="0" horzOverflow="overflow">
                    <a:lnL w="19050">
                      <a:solidFill>
                        <a:srgbClr val="A1A1A1"/>
                      </a:solidFill>
                      <a:round/>
                    </a:lnL>
                    <a:lnR w="19050">
                      <a:solidFill>
                        <a:srgbClr val="A1A1A1"/>
                      </a:solidFill>
                      <a:round/>
                    </a:lnR>
                    <a:lnT w="19050">
                      <a:solidFill>
                        <a:srgbClr val="A1A1A1"/>
                      </a:solidFill>
                      <a:round/>
                    </a:lnT>
                    <a:lnB w="19050">
                      <a:solidFill>
                        <a:srgbClr val="A1A1A1"/>
                      </a:solidFill>
                      <a:round/>
                    </a:lnB>
                    <a:solidFill>
                      <a:srgbClr val="FFFFFF"/>
                    </a:solidFill>
                  </a:tcPr>
                </a:tc>
              </a:tr>
            </a:tbl>
          </a:graphicData>
        </a:graphic>
      </p:graphicFrame>
      <p:pic>
        <p:nvPicPr>
          <p:cNvPr id="173" name="image14.pdf"/>
          <p:cNvPicPr/>
          <p:nvPr/>
        </p:nvPicPr>
        <p:blipFill>
          <a:blip r:embed="rId2">
            <a:extLst/>
          </a:blip>
          <a:stretch>
            <a:fillRect/>
          </a:stretch>
        </p:blipFill>
        <p:spPr>
          <a:xfrm>
            <a:off x="2078942" y="602237"/>
            <a:ext cx="7553367" cy="5798563"/>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Investigations</a:t>
            </a:r>
          </a:p>
        </p:txBody>
      </p:sp>
      <p:sp>
        <p:nvSpPr>
          <p:cNvPr id="176" name="Shape 176"/>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FBC, smear/swabs, pelvic USS</a:t>
            </a:r>
            <a:endParaRPr sz="2000">
              <a:solidFill>
                <a:srgbClr val="FFFFFF"/>
              </a:solidFill>
            </a:endParaRPr>
          </a:p>
          <a:p>
            <a:pPr lvl="1" marL="742950" indent="-285750">
              <a:defRPr sz="1800">
                <a:solidFill>
                  <a:srgbClr val="000000"/>
                </a:solidFill>
              </a:defRPr>
            </a:pPr>
            <a:r>
              <a:rPr>
                <a:solidFill>
                  <a:srgbClr val="FFFFFF"/>
                </a:solidFill>
              </a:rPr>
              <a:t>GP can initiate treatment</a:t>
            </a:r>
            <a:endParaRPr>
              <a:solidFill>
                <a:srgbClr val="FFFFFF"/>
              </a:solidFill>
            </a:endParaRPr>
          </a:p>
          <a:p>
            <a:pPr lvl="1" marL="742950" indent="-285750">
              <a:defRPr sz="1800">
                <a:solidFill>
                  <a:srgbClr val="000000"/>
                </a:solidFill>
              </a:defRPr>
            </a:pPr>
            <a:r>
              <a:rPr>
                <a:solidFill>
                  <a:srgbClr val="FFFFFF"/>
                </a:solidFill>
              </a:rPr>
              <a:t>Hx may indicate need for coagulation screen, TFT.</a:t>
            </a:r>
            <a:endParaRPr>
              <a:solidFill>
                <a:srgbClr val="FFFFFF"/>
              </a:solidFill>
            </a:endParaRPr>
          </a:p>
          <a:p>
            <a:pPr lvl="0">
              <a:defRPr sz="1800">
                <a:solidFill>
                  <a:srgbClr val="000000"/>
                </a:solidFill>
              </a:defRPr>
            </a:pPr>
            <a:r>
              <a:rPr sz="2000">
                <a:solidFill>
                  <a:srgbClr val="FFFFFF"/>
                </a:solidFill>
              </a:rPr>
              <a:t>Hormone profiles rarely useful, unless looking for PCOS or rare testosterone secreting tumours</a:t>
            </a:r>
            <a:endParaRPr sz="2000">
              <a:solidFill>
                <a:srgbClr val="FFFFFF"/>
              </a:solidFill>
            </a:endParaRPr>
          </a:p>
          <a:p>
            <a:pPr lvl="0">
              <a:defRPr sz="1800">
                <a:solidFill>
                  <a:srgbClr val="000000"/>
                </a:solidFill>
              </a:defRPr>
            </a:pPr>
            <a:r>
              <a:rPr sz="2000">
                <a:solidFill>
                  <a:srgbClr val="FFFFFF"/>
                </a:solidFill>
              </a:rPr>
              <a:t>Pipelle biopsy, Hysteroscopy</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b="1" sz="4200">
                <a:solidFill>
                  <a:srgbClr val="EBEBEB"/>
                </a:solidFill>
              </a:rPr>
              <a:t>Amenorrhea</a:t>
            </a:r>
            <a:r>
              <a:rPr sz="4200">
                <a:solidFill>
                  <a:srgbClr val="EBEBEB"/>
                </a:solidFill>
              </a:rPr>
              <a:t>   (a-meno-rrhea)</a:t>
            </a:r>
          </a:p>
        </p:txBody>
      </p:sp>
      <p:sp>
        <p:nvSpPr>
          <p:cNvPr id="92" name="Shape 92"/>
          <p:cNvSpPr/>
          <p:nvPr>
            <p:ph type="body" idx="1"/>
          </p:nvPr>
        </p:nvSpPr>
        <p:spPr>
          <a:xfrm>
            <a:off x="838200" y="1510747"/>
            <a:ext cx="10515600" cy="5022576"/>
          </a:xfrm>
          <a:prstGeom prst="rect">
            <a:avLst/>
          </a:prstGeom>
        </p:spPr>
        <p:txBody>
          <a:bodyPr/>
          <a:lstStyle/>
          <a:p>
            <a:pPr lvl="0" marL="0" indent="0">
              <a:buSzTx/>
              <a:buNone/>
              <a:defRPr sz="1800">
                <a:solidFill>
                  <a:srgbClr val="000000"/>
                </a:solidFill>
              </a:defRPr>
            </a:pPr>
            <a:r>
              <a:rPr sz="2000">
                <a:solidFill>
                  <a:srgbClr val="FFFFFF"/>
                </a:solidFill>
              </a:rPr>
              <a:t>Primary amenorrhoea refers to a failure of menstruation:</a:t>
            </a:r>
            <a:endParaRPr sz="2000">
              <a:solidFill>
                <a:srgbClr val="FFFFFF"/>
              </a:solidFill>
            </a:endParaRPr>
          </a:p>
          <a:p>
            <a:pPr lvl="0">
              <a:defRPr sz="1800">
                <a:solidFill>
                  <a:srgbClr val="000000"/>
                </a:solidFill>
              </a:defRPr>
            </a:pPr>
            <a:r>
              <a:rPr sz="2000">
                <a:solidFill>
                  <a:srgbClr val="FFFFFF"/>
                </a:solidFill>
              </a:rPr>
              <a:t> by the age of 16 years</a:t>
            </a:r>
            <a:endParaRPr sz="2000">
              <a:solidFill>
                <a:srgbClr val="FFFFFF"/>
              </a:solidFill>
            </a:endParaRPr>
          </a:p>
          <a:p>
            <a:pPr lvl="0">
              <a:defRPr sz="1800">
                <a:solidFill>
                  <a:srgbClr val="000000"/>
                </a:solidFill>
              </a:defRPr>
            </a:pPr>
            <a:r>
              <a:rPr sz="2000">
                <a:solidFill>
                  <a:srgbClr val="FFFFFF"/>
                </a:solidFill>
              </a:rPr>
              <a:t> in the presence of normal secondary sexual characteristics </a:t>
            </a:r>
            <a:endParaRPr sz="2000">
              <a:solidFill>
                <a:srgbClr val="FFFFFF"/>
              </a:solidFill>
            </a:endParaRPr>
          </a:p>
          <a:p>
            <a:pPr lvl="0" marL="0" indent="0">
              <a:buSzTx/>
              <a:buNone/>
              <a:defRPr sz="1800">
                <a:solidFill>
                  <a:srgbClr val="000000"/>
                </a:solidFill>
              </a:defRPr>
            </a:pPr>
            <a:r>
              <a:rPr sz="2000">
                <a:solidFill>
                  <a:srgbClr val="FFFFFF"/>
                </a:solidFill>
              </a:rPr>
              <a:t>OR</a:t>
            </a:r>
            <a:endParaRPr sz="2000">
              <a:solidFill>
                <a:srgbClr val="FFFFFF"/>
              </a:solidFill>
            </a:endParaRPr>
          </a:p>
          <a:p>
            <a:pPr lvl="0">
              <a:defRPr sz="1800">
                <a:solidFill>
                  <a:srgbClr val="000000"/>
                </a:solidFill>
              </a:defRPr>
            </a:pPr>
            <a:r>
              <a:rPr sz="2000">
                <a:solidFill>
                  <a:srgbClr val="FFFFFF"/>
                </a:solidFill>
              </a:rPr>
              <a:t>By the age of 14 years</a:t>
            </a:r>
            <a:endParaRPr sz="2000">
              <a:solidFill>
                <a:srgbClr val="FFFFFF"/>
              </a:solidFill>
            </a:endParaRPr>
          </a:p>
          <a:p>
            <a:pPr lvl="0">
              <a:defRPr sz="1800">
                <a:solidFill>
                  <a:srgbClr val="000000"/>
                </a:solidFill>
              </a:defRPr>
            </a:pPr>
            <a:r>
              <a:rPr sz="2000">
                <a:solidFill>
                  <a:srgbClr val="FFFFFF"/>
                </a:solidFill>
              </a:rPr>
              <a:t>in the absence of other evidence of puberty</a:t>
            </a:r>
            <a:endParaRPr sz="2000">
              <a:solidFill>
                <a:srgbClr val="FFFFFF"/>
              </a:solidFill>
            </a:endParaRPr>
          </a:p>
          <a:p>
            <a:pPr lvl="0" marL="0" indent="0">
              <a:buSzTx/>
              <a:buNone/>
              <a:defRPr sz="1800">
                <a:solidFill>
                  <a:srgbClr val="000000"/>
                </a:solidFill>
              </a:defRPr>
            </a:pPr>
            <a:endParaRPr sz="2000">
              <a:solidFill>
                <a:srgbClr val="FFFFFF"/>
              </a:solidFill>
            </a:endParaRPr>
          </a:p>
          <a:p>
            <a:pPr lvl="0" marL="0" indent="0">
              <a:buSzTx/>
              <a:buNone/>
              <a:defRPr sz="1800">
                <a:solidFill>
                  <a:srgbClr val="000000"/>
                </a:solidFill>
              </a:defRPr>
            </a:pPr>
            <a:r>
              <a:rPr b="1" sz="2000">
                <a:solidFill>
                  <a:srgbClr val="FF0000"/>
                </a:solidFill>
              </a:rPr>
              <a:t>Gonadal quiescence/failure?</a:t>
            </a:r>
            <a:r>
              <a:rPr sz="2000">
                <a:solidFill>
                  <a:srgbClr val="FFFFFF"/>
                </a:solidFill>
              </a:rPr>
              <a:t>		</a:t>
            </a:r>
            <a:r>
              <a:rPr b="1" sz="2000">
                <a:solidFill>
                  <a:srgbClr val="FF0000"/>
                </a:solidFill>
              </a:rPr>
              <a:t>Reproductive tract anomalies?</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Treatment</a:t>
            </a:r>
          </a:p>
        </p:txBody>
      </p:sp>
      <p:sp>
        <p:nvSpPr>
          <p:cNvPr id="179" name="Shape 179"/>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1</a:t>
            </a:r>
            <a:r>
              <a:rPr baseline="30000" sz="2000">
                <a:solidFill>
                  <a:srgbClr val="FFFFFF"/>
                </a:solidFill>
              </a:rPr>
              <a:t>st</a:t>
            </a:r>
            <a:r>
              <a:rPr sz="2000">
                <a:solidFill>
                  <a:srgbClr val="FFFFFF"/>
                </a:solidFill>
              </a:rPr>
              <a:t> line: COCP, progestogens, Mirena IUS</a:t>
            </a:r>
            <a:endParaRPr sz="2000">
              <a:solidFill>
                <a:srgbClr val="FFFFFF"/>
              </a:solidFill>
            </a:endParaRPr>
          </a:p>
          <a:p>
            <a:pPr lvl="0">
              <a:defRPr sz="1800">
                <a:solidFill>
                  <a:srgbClr val="000000"/>
                </a:solidFill>
              </a:defRPr>
            </a:pPr>
            <a:r>
              <a:rPr sz="2000">
                <a:solidFill>
                  <a:srgbClr val="FFFFFF"/>
                </a:solidFill>
              </a:rPr>
              <a:t>2</a:t>
            </a:r>
            <a:r>
              <a:rPr baseline="30000" sz="2000">
                <a:solidFill>
                  <a:srgbClr val="FFFFFF"/>
                </a:solidFill>
              </a:rPr>
              <a:t>nd</a:t>
            </a:r>
            <a:r>
              <a:rPr sz="2000">
                <a:solidFill>
                  <a:srgbClr val="FFFFFF"/>
                </a:solidFill>
              </a:rPr>
              <a:t> line: polypectomy, hysteroscopic resections, myomectomy, endometrial ablation, fibroid embolisation</a:t>
            </a:r>
            <a:endParaRPr sz="2000">
              <a:solidFill>
                <a:srgbClr val="FFFFFF"/>
              </a:solidFill>
            </a:endParaRPr>
          </a:p>
          <a:p>
            <a:pPr lvl="0">
              <a:defRPr sz="1800">
                <a:solidFill>
                  <a:srgbClr val="000000"/>
                </a:solidFill>
              </a:defRPr>
            </a:pPr>
            <a:r>
              <a:rPr sz="2000">
                <a:solidFill>
                  <a:srgbClr val="FFFFFF"/>
                </a:solidFill>
              </a:rPr>
              <a:t>3</a:t>
            </a:r>
            <a:r>
              <a:rPr baseline="30000" sz="2000">
                <a:solidFill>
                  <a:srgbClr val="FFFFFF"/>
                </a:solidFill>
              </a:rPr>
              <a:t>rd</a:t>
            </a:r>
            <a:r>
              <a:rPr sz="2000">
                <a:solidFill>
                  <a:srgbClr val="FFFFFF"/>
                </a:solidFill>
              </a:rPr>
              <a:t> line: hysterectomy</a:t>
            </a:r>
            <a:endParaRPr sz="2000">
              <a:solidFill>
                <a:srgbClr val="FFFFFF"/>
              </a:solidFill>
            </a:endParaRPr>
          </a:p>
          <a:p>
            <a:pPr lvl="0">
              <a:defRPr sz="1800">
                <a:solidFill>
                  <a:srgbClr val="000000"/>
                </a:solidFill>
              </a:defRPr>
            </a:pPr>
            <a:endParaRPr sz="2000">
              <a:solidFill>
                <a:srgbClr val="FFFFFF"/>
              </a:solidFill>
            </a:endParaRPr>
          </a:p>
          <a:p>
            <a:pPr lvl="0">
              <a:defRPr sz="1800">
                <a:solidFill>
                  <a:srgbClr val="000000"/>
                </a:solidFill>
              </a:defRPr>
            </a:pPr>
            <a:r>
              <a:rPr sz="2000">
                <a:solidFill>
                  <a:srgbClr val="FFFFFF"/>
                </a:solidFill>
              </a:rPr>
              <a:t>Is preserving fertility important?</a:t>
            </a:r>
            <a:endParaRPr sz="2000">
              <a:solidFill>
                <a:srgbClr val="FFFFFF"/>
              </a:solidFill>
            </a:endParaRPr>
          </a:p>
          <a:p>
            <a:pPr lvl="0">
              <a:defRPr sz="1800">
                <a:solidFill>
                  <a:srgbClr val="000000"/>
                </a:solidFill>
              </a:defRPr>
            </a:pPr>
            <a:r>
              <a:rPr sz="2000">
                <a:solidFill>
                  <a:srgbClr val="FFFFFF"/>
                </a:solidFill>
              </a:rPr>
              <a:t>Is there any suspicion of malignancy?</a:t>
            </a:r>
            <a:endParaRPr sz="2000">
              <a:solidFill>
                <a:srgbClr val="FFFFFF"/>
              </a:solidFill>
            </a:endParaRPr>
          </a:p>
          <a:p>
            <a:pPr lvl="0">
              <a:defRPr sz="1800">
                <a:solidFill>
                  <a:srgbClr val="000000"/>
                </a:solidFill>
              </a:defRPr>
            </a:pPr>
            <a:r>
              <a:rPr sz="2000">
                <a:solidFill>
                  <a:srgbClr val="FFFFFF"/>
                </a:solidFill>
              </a:rPr>
              <a:t>Have we excluded pregnancy??</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Commonest causes HMB</a:t>
            </a:r>
          </a:p>
        </p:txBody>
      </p:sp>
      <p:sp>
        <p:nvSpPr>
          <p:cNvPr id="182" name="Shape 182"/>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Simple endometrial hyperplasia</a:t>
            </a:r>
            <a:endParaRPr sz="2000">
              <a:solidFill>
                <a:srgbClr val="FFFFFF"/>
              </a:solidFill>
            </a:endParaRPr>
          </a:p>
          <a:p>
            <a:pPr lvl="1" marL="742950" indent="-285750">
              <a:defRPr sz="1800">
                <a:solidFill>
                  <a:srgbClr val="000000"/>
                </a:solidFill>
              </a:defRPr>
            </a:pPr>
            <a:r>
              <a:rPr>
                <a:solidFill>
                  <a:srgbClr val="FFFFFF"/>
                </a:solidFill>
              </a:rPr>
              <a:t>Secondary to PCOS, obesity, anovulation</a:t>
            </a:r>
            <a:endParaRPr>
              <a:solidFill>
                <a:srgbClr val="FFFFFF"/>
              </a:solidFill>
            </a:endParaRPr>
          </a:p>
          <a:p>
            <a:pPr lvl="1" marL="742950" indent="-285750">
              <a:defRPr sz="1800">
                <a:solidFill>
                  <a:srgbClr val="000000"/>
                </a:solidFill>
              </a:defRPr>
            </a:pPr>
            <a:endParaRPr>
              <a:solidFill>
                <a:srgbClr val="FFFFFF"/>
              </a:solidFill>
            </a:endParaRPr>
          </a:p>
          <a:p>
            <a:pPr lvl="0">
              <a:defRPr sz="1800">
                <a:solidFill>
                  <a:srgbClr val="000000"/>
                </a:solidFill>
              </a:defRPr>
            </a:pPr>
            <a:r>
              <a:rPr sz="2000">
                <a:solidFill>
                  <a:srgbClr val="FFFFFF"/>
                </a:solidFill>
              </a:rPr>
              <a:t>Ovulatory dysfunction, often perimenopausal</a:t>
            </a:r>
            <a:endParaRPr sz="2000">
              <a:solidFill>
                <a:srgbClr val="FFFFFF"/>
              </a:solidFill>
            </a:endParaRPr>
          </a:p>
          <a:p>
            <a:pPr lvl="0">
              <a:defRPr sz="1800">
                <a:solidFill>
                  <a:srgbClr val="000000"/>
                </a:solidFill>
              </a:defRPr>
            </a:pPr>
            <a:endParaRPr sz="2000">
              <a:solidFill>
                <a:srgbClr val="FFFFFF"/>
              </a:solidFill>
            </a:endParaRPr>
          </a:p>
          <a:p>
            <a:pPr lvl="0">
              <a:defRPr sz="1800">
                <a:solidFill>
                  <a:srgbClr val="000000"/>
                </a:solidFill>
              </a:defRPr>
            </a:pPr>
            <a:r>
              <a:rPr sz="2000">
                <a:solidFill>
                  <a:srgbClr val="FFFFFF"/>
                </a:solidFill>
              </a:rPr>
              <a:t>Fibroids (not in the southwest!)</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Common Complications of Labour</a:t>
            </a:r>
          </a:p>
        </p:txBody>
      </p:sp>
      <p:sp>
        <p:nvSpPr>
          <p:cNvPr id="185" name="Shape 185"/>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Failure to progress</a:t>
            </a:r>
            <a:endParaRPr sz="2000">
              <a:solidFill>
                <a:srgbClr val="FFFFFF"/>
              </a:solidFill>
            </a:endParaRPr>
          </a:p>
          <a:p>
            <a:pPr lvl="0">
              <a:defRPr sz="1800">
                <a:solidFill>
                  <a:srgbClr val="000000"/>
                </a:solidFill>
              </a:defRPr>
            </a:pPr>
            <a:r>
              <a:rPr sz="2000">
                <a:solidFill>
                  <a:srgbClr val="FFFFFF"/>
                </a:solidFill>
              </a:rPr>
              <a:t>Malpresentation</a:t>
            </a:r>
            <a:endParaRPr sz="2000">
              <a:solidFill>
                <a:srgbClr val="FFFFFF"/>
              </a:solidFill>
            </a:endParaRPr>
          </a:p>
          <a:p>
            <a:pPr lvl="0">
              <a:defRPr sz="1800">
                <a:solidFill>
                  <a:srgbClr val="000000"/>
                </a:solidFill>
              </a:defRPr>
            </a:pPr>
            <a:r>
              <a:rPr sz="2000">
                <a:solidFill>
                  <a:srgbClr val="FFFFFF"/>
                </a:solidFill>
              </a:rPr>
              <a:t>Fetal distress</a:t>
            </a:r>
            <a:endParaRPr sz="2000">
              <a:solidFill>
                <a:srgbClr val="FFFFFF"/>
              </a:solidFill>
            </a:endParaRPr>
          </a:p>
          <a:p>
            <a:pPr lvl="0">
              <a:defRPr sz="1800">
                <a:solidFill>
                  <a:srgbClr val="000000"/>
                </a:solidFill>
              </a:defRPr>
            </a:pPr>
            <a:endParaRPr sz="2000">
              <a:solidFill>
                <a:srgbClr val="FFFFFF"/>
              </a:solidFill>
            </a:endParaRPr>
          </a:p>
          <a:p>
            <a:pPr lvl="0">
              <a:defRPr sz="1800">
                <a:solidFill>
                  <a:srgbClr val="000000"/>
                </a:solidFill>
              </a:defRPr>
            </a:pPr>
            <a:r>
              <a:rPr sz="2000">
                <a:solidFill>
                  <a:srgbClr val="FFFFFF"/>
                </a:solidFill>
              </a:rPr>
              <a:t>Emergencies</a:t>
            </a:r>
            <a:endParaRPr sz="2000">
              <a:solidFill>
                <a:srgbClr val="FFFFFF"/>
              </a:solidFill>
            </a:endParaRPr>
          </a:p>
          <a:p>
            <a:pPr lvl="1" marL="742950" indent="-285750">
              <a:defRPr sz="1800">
                <a:solidFill>
                  <a:srgbClr val="000000"/>
                </a:solidFill>
              </a:defRPr>
            </a:pPr>
            <a:r>
              <a:rPr>
                <a:solidFill>
                  <a:srgbClr val="FFFFFF"/>
                </a:solidFill>
              </a:rPr>
              <a:t>APH</a:t>
            </a:r>
            <a:endParaRPr>
              <a:solidFill>
                <a:srgbClr val="FFFFFF"/>
              </a:solidFill>
            </a:endParaRPr>
          </a:p>
          <a:p>
            <a:pPr lvl="1" marL="742950" indent="-285750">
              <a:defRPr sz="1800">
                <a:solidFill>
                  <a:srgbClr val="000000"/>
                </a:solidFill>
              </a:defRPr>
            </a:pPr>
            <a:r>
              <a:rPr>
                <a:solidFill>
                  <a:srgbClr val="FFFFFF"/>
                </a:solidFill>
              </a:rPr>
              <a:t>Cord prolapse</a:t>
            </a:r>
            <a:endParaRPr>
              <a:solidFill>
                <a:srgbClr val="FFFFFF"/>
              </a:solidFill>
            </a:endParaRPr>
          </a:p>
          <a:p>
            <a:pPr lvl="1" marL="742950" indent="-285750">
              <a:defRPr sz="1800">
                <a:solidFill>
                  <a:srgbClr val="000000"/>
                </a:solidFill>
              </a:defRPr>
            </a:pPr>
            <a:r>
              <a:rPr>
                <a:solidFill>
                  <a:srgbClr val="FFFFFF"/>
                </a:solidFill>
              </a:rPr>
              <a:t>Shoulder dystocia</a:t>
            </a:r>
            <a:endParaRPr>
              <a:solidFill>
                <a:srgbClr val="FFFFFF"/>
              </a:solidFill>
            </a:endParaRPr>
          </a:p>
          <a:p>
            <a:pPr lvl="1" marL="742950" indent="-285750">
              <a:defRPr sz="1800">
                <a:solidFill>
                  <a:srgbClr val="000000"/>
                </a:solidFill>
              </a:defRPr>
            </a:pPr>
            <a:r>
              <a:rPr>
                <a:solidFill>
                  <a:srgbClr val="FFFFFF"/>
                </a:solidFill>
              </a:rPr>
              <a:t>PPH</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Failure to progress</a:t>
            </a:r>
          </a:p>
        </p:txBody>
      </p:sp>
      <p:sp>
        <p:nvSpPr>
          <p:cNvPr id="188" name="Shape 188"/>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3 Ps to consider: Power – Passenger – Passage</a:t>
            </a:r>
            <a:endParaRPr sz="2000">
              <a:solidFill>
                <a:srgbClr val="FFFFFF"/>
              </a:solidFill>
            </a:endParaRPr>
          </a:p>
          <a:p>
            <a:pPr lvl="0">
              <a:defRPr sz="1800">
                <a:solidFill>
                  <a:srgbClr val="000000"/>
                </a:solidFill>
              </a:defRPr>
            </a:pPr>
            <a:r>
              <a:rPr sz="2000">
                <a:solidFill>
                  <a:srgbClr val="FFFFFF"/>
                </a:solidFill>
              </a:rPr>
              <a:t>Typically primip. Beware if multip!</a:t>
            </a:r>
            <a:endParaRPr sz="2000">
              <a:solidFill>
                <a:srgbClr val="FFFFFF"/>
              </a:solidFill>
            </a:endParaRPr>
          </a:p>
          <a:p>
            <a:pPr lvl="0">
              <a:defRPr sz="1800">
                <a:solidFill>
                  <a:srgbClr val="000000"/>
                </a:solidFill>
              </a:defRPr>
            </a:pPr>
            <a:r>
              <a:rPr sz="2000">
                <a:solidFill>
                  <a:srgbClr val="FFFFFF"/>
                </a:solidFill>
              </a:rPr>
              <a:t>Primip usually power (contraction) problem – RARELY in multips, esp spont labour</a:t>
            </a:r>
            <a:endParaRPr sz="2000">
              <a:solidFill>
                <a:srgbClr val="FFFFFF"/>
              </a:solidFill>
            </a:endParaRPr>
          </a:p>
          <a:p>
            <a:pPr lvl="0">
              <a:defRPr sz="1800">
                <a:solidFill>
                  <a:srgbClr val="000000"/>
                </a:solidFill>
              </a:defRPr>
            </a:pPr>
            <a:r>
              <a:rPr sz="2000">
                <a:solidFill>
                  <a:srgbClr val="FFFFFF"/>
                </a:solidFill>
              </a:rPr>
              <a:t>Minimum of 0.5cm cervical dilatation/hour (1cm/hr multips). Also want descent of presenting part.</a:t>
            </a:r>
            <a:endParaRPr sz="2000">
              <a:solidFill>
                <a:srgbClr val="FFFFFF"/>
              </a:solidFill>
            </a:endParaRPr>
          </a:p>
          <a:p>
            <a:pPr lvl="0">
              <a:defRPr sz="1800">
                <a:solidFill>
                  <a:srgbClr val="000000"/>
                </a:solidFill>
              </a:defRPr>
            </a:pPr>
            <a:r>
              <a:rPr sz="2000">
                <a:solidFill>
                  <a:srgbClr val="FFFFFF"/>
                </a:solidFill>
              </a:rPr>
              <a:t>Correct it with oxytocin infusion.</a:t>
            </a:r>
            <a:endParaRPr sz="2000">
              <a:solidFill>
                <a:srgbClr val="FFFFFF"/>
              </a:solidFill>
            </a:endParaRPr>
          </a:p>
          <a:p>
            <a:pPr lvl="0">
              <a:defRPr sz="1800">
                <a:solidFill>
                  <a:srgbClr val="000000"/>
                </a:solidFill>
              </a:defRPr>
            </a:pPr>
            <a:r>
              <a:rPr sz="2000">
                <a:solidFill>
                  <a:srgbClr val="FFFFFF"/>
                </a:solidFill>
              </a:rPr>
              <a:t>If still not progressing – obstructed labour</a:t>
            </a:r>
            <a:endParaRPr sz="2000">
              <a:solidFill>
                <a:srgbClr val="FFFFFF"/>
              </a:solidFill>
            </a:endParaRPr>
          </a:p>
          <a:p>
            <a:pPr lvl="0" marL="0" indent="0">
              <a:buSzTx/>
              <a:buNone/>
              <a:defRPr sz="1800">
                <a:solidFill>
                  <a:srgbClr val="000000"/>
                </a:solidFill>
              </a:defRPr>
            </a:pPr>
            <a:r>
              <a:rPr sz="2000">
                <a:solidFill>
                  <a:srgbClr val="FFFFFF"/>
                </a:solidFill>
              </a:rPr>
              <a:t>	- problem with the passenger (or passage)</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‘passenger’</a:t>
            </a:r>
          </a:p>
        </p:txBody>
      </p:sp>
      <p:sp>
        <p:nvSpPr>
          <p:cNvPr id="191" name="Shape 191"/>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Malrotation or size</a:t>
            </a:r>
          </a:p>
        </p:txBody>
      </p:sp>
      <p:pic>
        <p:nvPicPr>
          <p:cNvPr id="192" name="image15.gif"/>
          <p:cNvPicPr/>
          <p:nvPr/>
        </p:nvPicPr>
        <p:blipFill>
          <a:blip r:embed="rId2">
            <a:extLst/>
          </a:blip>
          <a:stretch>
            <a:fillRect/>
          </a:stretch>
        </p:blipFill>
        <p:spPr>
          <a:xfrm>
            <a:off x="3520108" y="3206198"/>
            <a:ext cx="5151783" cy="3379571"/>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pic>
        <p:nvPicPr>
          <p:cNvPr id="195" name="image16.jpg"/>
          <p:cNvPicPr/>
          <p:nvPr/>
        </p:nvPicPr>
        <p:blipFill>
          <a:blip r:embed="rId2">
            <a:extLst/>
          </a:blip>
          <a:stretch>
            <a:fillRect/>
          </a:stretch>
        </p:blipFill>
        <p:spPr>
          <a:xfrm>
            <a:off x="6430616" y="1194333"/>
            <a:ext cx="4618688" cy="4351339"/>
          </a:xfrm>
          <a:prstGeom prst="rect">
            <a:avLst/>
          </a:prstGeom>
          <a:ln w="12700">
            <a:miter lim="400000"/>
          </a:ln>
        </p:spPr>
      </p:pic>
      <p:pic>
        <p:nvPicPr>
          <p:cNvPr id="196" name="image17.png"/>
          <p:cNvPicPr/>
          <p:nvPr/>
        </p:nvPicPr>
        <p:blipFill>
          <a:blip r:embed="rId3">
            <a:extLst/>
          </a:blip>
          <a:stretch>
            <a:fillRect/>
          </a:stretch>
        </p:blipFill>
        <p:spPr>
          <a:xfrm>
            <a:off x="507674" y="325226"/>
            <a:ext cx="5204013" cy="6463385"/>
          </a:xfrm>
          <a:prstGeom prst="rect">
            <a:avLst/>
          </a:prstGeom>
          <a:ln w="12700">
            <a:miter lim="400000"/>
          </a:ln>
        </p:spPr>
      </p:pic>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199" name="Shape 199"/>
          <p:cNvSpPr/>
          <p:nvPr>
            <p:ph type="body" idx="1"/>
          </p:nvPr>
        </p:nvSpPr>
        <p:spPr>
          <a:xfrm>
            <a:off x="1103311" y="2052917"/>
            <a:ext cx="8946543" cy="4195483"/>
          </a:xfrm>
          <a:prstGeom prst="rect">
            <a:avLst/>
          </a:prstGeom>
        </p:spPr>
        <p:txBody>
          <a:bodyPr/>
          <a:lstStyle/>
          <a:p>
            <a:pPr lvl="0">
              <a:lnSpc>
                <a:spcPct val="90000"/>
              </a:lnSpc>
              <a:defRPr sz="1800">
                <a:solidFill>
                  <a:srgbClr val="000000"/>
                </a:solidFill>
              </a:defRPr>
            </a:pPr>
            <a:r>
              <a:rPr sz="1700">
                <a:solidFill>
                  <a:srgbClr val="FFFFFF"/>
                </a:solidFill>
              </a:rPr>
              <a:t>Size (macrosomia)</a:t>
            </a:r>
            <a:endParaRPr sz="1700">
              <a:solidFill>
                <a:srgbClr val="FFFFFF"/>
              </a:solidFill>
            </a:endParaRPr>
          </a:p>
          <a:p>
            <a:pPr lvl="1" marL="742950" indent="-285750">
              <a:lnSpc>
                <a:spcPct val="90000"/>
              </a:lnSpc>
              <a:defRPr sz="1800">
                <a:solidFill>
                  <a:srgbClr val="000000"/>
                </a:solidFill>
              </a:defRPr>
            </a:pPr>
            <a:r>
              <a:rPr sz="1500">
                <a:solidFill>
                  <a:srgbClr val="FFFFFF"/>
                </a:solidFill>
              </a:rPr>
              <a:t>Constitutional</a:t>
            </a:r>
            <a:endParaRPr sz="1500">
              <a:solidFill>
                <a:srgbClr val="FFFFFF"/>
              </a:solidFill>
            </a:endParaRPr>
          </a:p>
          <a:p>
            <a:pPr lvl="1" marL="742950" indent="-285750">
              <a:lnSpc>
                <a:spcPct val="90000"/>
              </a:lnSpc>
              <a:defRPr sz="1800">
                <a:solidFill>
                  <a:srgbClr val="000000"/>
                </a:solidFill>
              </a:defRPr>
            </a:pPr>
            <a:r>
              <a:rPr sz="1500">
                <a:solidFill>
                  <a:srgbClr val="FFFFFF"/>
                </a:solidFill>
              </a:rPr>
              <a:t>Post-maturity</a:t>
            </a:r>
            <a:endParaRPr sz="1500">
              <a:solidFill>
                <a:srgbClr val="FFFFFF"/>
              </a:solidFill>
            </a:endParaRPr>
          </a:p>
          <a:p>
            <a:pPr lvl="1" marL="742950" indent="-285750">
              <a:lnSpc>
                <a:spcPct val="90000"/>
              </a:lnSpc>
              <a:defRPr sz="1800">
                <a:solidFill>
                  <a:srgbClr val="000000"/>
                </a:solidFill>
              </a:defRPr>
            </a:pPr>
            <a:r>
              <a:rPr sz="1500">
                <a:solidFill>
                  <a:srgbClr val="FFFFFF"/>
                </a:solidFill>
              </a:rPr>
              <a:t>Daibetes – pre-existing or gestational</a:t>
            </a:r>
            <a:endParaRPr sz="1500">
              <a:solidFill>
                <a:srgbClr val="FFFFFF"/>
              </a:solidFill>
            </a:endParaRPr>
          </a:p>
          <a:p>
            <a:pPr lvl="1" marL="742950" indent="-285750">
              <a:lnSpc>
                <a:spcPct val="90000"/>
              </a:lnSpc>
              <a:defRPr sz="1800">
                <a:solidFill>
                  <a:srgbClr val="000000"/>
                </a:solidFill>
              </a:defRPr>
            </a:pPr>
            <a:r>
              <a:rPr sz="1500">
                <a:solidFill>
                  <a:srgbClr val="FFFFFF"/>
                </a:solidFill>
              </a:rPr>
              <a:t>Rarely fetal anomalies</a:t>
            </a:r>
            <a:endParaRPr sz="1500">
              <a:solidFill>
                <a:srgbClr val="FFFFFF"/>
              </a:solidFill>
            </a:endParaRPr>
          </a:p>
          <a:p>
            <a:pPr lvl="1" marL="742950" indent="-285750">
              <a:lnSpc>
                <a:spcPct val="90000"/>
              </a:lnSpc>
              <a:defRPr sz="1800">
                <a:solidFill>
                  <a:srgbClr val="000000"/>
                </a:solidFill>
              </a:defRPr>
            </a:pPr>
            <a:endParaRPr sz="1500">
              <a:solidFill>
                <a:srgbClr val="FFFFFF"/>
              </a:solidFill>
            </a:endParaRPr>
          </a:p>
          <a:p>
            <a:pPr lvl="1" marL="0" indent="457200">
              <a:lnSpc>
                <a:spcPct val="90000"/>
              </a:lnSpc>
              <a:buSzTx/>
              <a:buNone/>
              <a:defRPr sz="1800">
                <a:solidFill>
                  <a:srgbClr val="000000"/>
                </a:solidFill>
              </a:defRPr>
            </a:pPr>
            <a:r>
              <a:rPr sz="1500">
                <a:solidFill>
                  <a:srgbClr val="FFFFFF"/>
                </a:solidFill>
              </a:rPr>
              <a:t>‘Passage’</a:t>
            </a:r>
            <a:endParaRPr sz="1500">
              <a:solidFill>
                <a:srgbClr val="FFFFFF"/>
              </a:solidFill>
            </a:endParaRPr>
          </a:p>
          <a:p>
            <a:pPr lvl="1" marL="0" indent="457200">
              <a:lnSpc>
                <a:spcPct val="90000"/>
              </a:lnSpc>
              <a:buSzTx/>
              <a:buNone/>
              <a:defRPr sz="1800">
                <a:solidFill>
                  <a:srgbClr val="000000"/>
                </a:solidFill>
              </a:defRPr>
            </a:pPr>
            <a:r>
              <a:rPr sz="1500">
                <a:solidFill>
                  <a:srgbClr val="FFFFFF"/>
                </a:solidFill>
              </a:rPr>
              <a:t>	Rarely obvious</a:t>
            </a:r>
            <a:endParaRPr sz="1500">
              <a:solidFill>
                <a:srgbClr val="FFFFFF"/>
              </a:solidFill>
            </a:endParaRPr>
          </a:p>
          <a:p>
            <a:pPr lvl="1" marL="0" indent="457200">
              <a:lnSpc>
                <a:spcPct val="90000"/>
              </a:lnSpc>
              <a:buSzTx/>
              <a:buNone/>
              <a:defRPr sz="1800">
                <a:solidFill>
                  <a:srgbClr val="000000"/>
                </a:solidFill>
              </a:defRPr>
            </a:pPr>
            <a:r>
              <a:rPr sz="1500">
                <a:solidFill>
                  <a:srgbClr val="FFFFFF"/>
                </a:solidFill>
              </a:rPr>
              <a:t>	Sometimes fibroids obstructing</a:t>
            </a:r>
            <a:endParaRPr sz="1500">
              <a:solidFill>
                <a:srgbClr val="FFFFFF"/>
              </a:solidFill>
            </a:endParaRPr>
          </a:p>
          <a:p>
            <a:pPr lvl="1" marL="0" indent="457200">
              <a:lnSpc>
                <a:spcPct val="90000"/>
              </a:lnSpc>
              <a:buSzTx/>
              <a:buNone/>
              <a:defRPr sz="1800">
                <a:solidFill>
                  <a:srgbClr val="000000"/>
                </a:solidFill>
              </a:defRPr>
            </a:pPr>
            <a:r>
              <a:rPr sz="1500">
                <a:solidFill>
                  <a:srgbClr val="FFFFFF"/>
                </a:solidFill>
              </a:rPr>
              <a:t>	LLP</a:t>
            </a:r>
            <a:endParaRPr sz="1500">
              <a:solidFill>
                <a:srgbClr val="FFFFFF"/>
              </a:solidFill>
            </a:endParaRPr>
          </a:p>
          <a:p>
            <a:pPr lvl="1" marL="0" indent="457200">
              <a:lnSpc>
                <a:spcPct val="90000"/>
              </a:lnSpc>
              <a:buSzTx/>
              <a:buNone/>
              <a:defRPr sz="1800">
                <a:solidFill>
                  <a:srgbClr val="000000"/>
                </a:solidFill>
              </a:defRPr>
            </a:pPr>
            <a:r>
              <a:rPr sz="1500">
                <a:solidFill>
                  <a:srgbClr val="FFFFFF"/>
                </a:solidFill>
              </a:rPr>
              <a:t>	?boney structure</a:t>
            </a:r>
            <a:endParaRPr sz="1500">
              <a:solidFill>
                <a:srgbClr val="FFFFFF"/>
              </a:solidFill>
            </a:endParaRPr>
          </a:p>
          <a:p>
            <a:pPr lvl="1" marL="0" indent="457200">
              <a:lnSpc>
                <a:spcPct val="90000"/>
              </a:lnSpc>
              <a:buSzTx/>
              <a:buNone/>
              <a:defRPr sz="1800">
                <a:solidFill>
                  <a:srgbClr val="000000"/>
                </a:solidFill>
              </a:defRPr>
            </a:pPr>
            <a:r>
              <a:rPr sz="1500">
                <a:solidFill>
                  <a:srgbClr val="FFFFFF"/>
                </a:solidFill>
              </a:rPr>
              <a:t>	Excess pelvic fat may be one reason why obese women have higher rates FTP</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Malpresentation</a:t>
            </a:r>
          </a:p>
        </p:txBody>
      </p:sp>
      <p:sp>
        <p:nvSpPr>
          <p:cNvPr id="202" name="Shape 202"/>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Cephalic</a:t>
            </a:r>
            <a:endParaRPr sz="2000">
              <a:solidFill>
                <a:srgbClr val="FFFFFF"/>
              </a:solidFill>
            </a:endParaRPr>
          </a:p>
          <a:p>
            <a:pPr lvl="0">
              <a:defRPr sz="1800">
                <a:solidFill>
                  <a:srgbClr val="000000"/>
                </a:solidFill>
              </a:defRPr>
            </a:pPr>
            <a:r>
              <a:rPr sz="2000">
                <a:solidFill>
                  <a:srgbClr val="FFFFFF"/>
                </a:solidFill>
              </a:rPr>
              <a:t>Breech</a:t>
            </a:r>
            <a:endParaRPr sz="2000">
              <a:solidFill>
                <a:srgbClr val="FFFFFF"/>
              </a:solidFill>
            </a:endParaRPr>
          </a:p>
          <a:p>
            <a:pPr lvl="0">
              <a:defRPr sz="1800">
                <a:solidFill>
                  <a:srgbClr val="000000"/>
                </a:solidFill>
              </a:defRPr>
            </a:pPr>
            <a:r>
              <a:rPr sz="2000">
                <a:solidFill>
                  <a:srgbClr val="FFFFFF"/>
                </a:solidFill>
              </a:rPr>
              <a:t>Transverse</a:t>
            </a:r>
          </a:p>
        </p:txBody>
      </p:sp>
      <p:pic>
        <p:nvPicPr>
          <p:cNvPr id="203" name="image18.png"/>
          <p:cNvPicPr/>
          <p:nvPr/>
        </p:nvPicPr>
        <p:blipFill>
          <a:blip r:embed="rId2">
            <a:extLst/>
          </a:blip>
          <a:stretch>
            <a:fillRect/>
          </a:stretch>
        </p:blipFill>
        <p:spPr>
          <a:xfrm>
            <a:off x="5705259" y="365125"/>
            <a:ext cx="4538672" cy="3213587"/>
          </a:xfrm>
          <a:prstGeom prst="rect">
            <a:avLst/>
          </a:prstGeom>
          <a:ln w="12700">
            <a:miter lim="400000"/>
          </a:ln>
        </p:spPr>
      </p:pic>
      <p:pic>
        <p:nvPicPr>
          <p:cNvPr id="204" name="image19.png"/>
          <p:cNvPicPr/>
          <p:nvPr/>
        </p:nvPicPr>
        <p:blipFill>
          <a:blip r:embed="rId3">
            <a:extLst/>
          </a:blip>
          <a:stretch>
            <a:fillRect/>
          </a:stretch>
        </p:blipFill>
        <p:spPr>
          <a:xfrm>
            <a:off x="2339008" y="3334715"/>
            <a:ext cx="3014871" cy="2977185"/>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207" name="Shape 207"/>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Breech: ECV? Section?  Vaginal delivery?</a:t>
            </a:r>
            <a:endParaRPr sz="2000">
              <a:solidFill>
                <a:srgbClr val="FFFFFF"/>
              </a:solidFill>
            </a:endParaRPr>
          </a:p>
          <a:p>
            <a:pPr lvl="0">
              <a:defRPr sz="1800">
                <a:solidFill>
                  <a:srgbClr val="000000"/>
                </a:solidFill>
              </a:defRPr>
            </a:pPr>
            <a:endParaRPr sz="2000">
              <a:solidFill>
                <a:srgbClr val="FFFFFF"/>
              </a:solidFill>
            </a:endParaRPr>
          </a:p>
          <a:p>
            <a:pPr lvl="0">
              <a:defRPr sz="1800">
                <a:solidFill>
                  <a:srgbClr val="000000"/>
                </a:solidFill>
              </a:defRPr>
            </a:pPr>
            <a:r>
              <a:rPr sz="2000">
                <a:solidFill>
                  <a:srgbClr val="FFFFFF"/>
                </a:solidFill>
              </a:rPr>
              <a:t>Transverse: Why?? Placenta? Fibroid?</a:t>
            </a:r>
            <a:endParaRPr sz="2000">
              <a:solidFill>
                <a:srgbClr val="FFFFFF"/>
              </a:solidFill>
            </a:endParaRPr>
          </a:p>
          <a:p>
            <a:pPr lvl="1" marL="742950" indent="-285750">
              <a:defRPr sz="1800">
                <a:solidFill>
                  <a:srgbClr val="000000"/>
                </a:solidFill>
              </a:defRPr>
            </a:pPr>
            <a:r>
              <a:rPr>
                <a:solidFill>
                  <a:srgbClr val="FFFFFF"/>
                </a:solidFill>
              </a:rPr>
              <a:t>Primip??</a:t>
            </a:r>
            <a:endParaRPr>
              <a:solidFill>
                <a:srgbClr val="FFFFFF"/>
              </a:solidFill>
            </a:endParaRPr>
          </a:p>
          <a:p>
            <a:pPr lvl="1" marL="742950" indent="-285750">
              <a:defRPr sz="1800">
                <a:solidFill>
                  <a:srgbClr val="000000"/>
                </a:solidFill>
              </a:defRPr>
            </a:pPr>
            <a:r>
              <a:rPr>
                <a:solidFill>
                  <a:srgbClr val="FFFFFF"/>
                </a:solidFill>
              </a:rPr>
              <a:t>Multip</a:t>
            </a:r>
            <a:endParaRPr>
              <a:solidFill>
                <a:srgbClr val="FFFFFF"/>
              </a:solidFill>
            </a:endParaRPr>
          </a:p>
          <a:p>
            <a:pPr lvl="2" marL="1143000" indent="-228600">
              <a:defRPr sz="1800">
                <a:solidFill>
                  <a:srgbClr val="000000"/>
                </a:solidFill>
              </a:defRPr>
            </a:pPr>
            <a:r>
              <a:rPr sz="1600">
                <a:solidFill>
                  <a:srgbClr val="FFFFFF"/>
                </a:solidFill>
              </a:rPr>
              <a:t>Section</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Fetal distress</a:t>
            </a:r>
          </a:p>
        </p:txBody>
      </p:sp>
      <p:sp>
        <p:nvSpPr>
          <p:cNvPr id="210" name="Shape 210"/>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Any labour</a:t>
            </a:r>
            <a:endParaRPr sz="2000">
              <a:solidFill>
                <a:srgbClr val="FFFFFF"/>
              </a:solidFill>
            </a:endParaRPr>
          </a:p>
          <a:p>
            <a:pPr lvl="0">
              <a:defRPr sz="1800">
                <a:solidFill>
                  <a:srgbClr val="000000"/>
                </a:solidFill>
              </a:defRPr>
            </a:pPr>
            <a:r>
              <a:rPr sz="2000">
                <a:solidFill>
                  <a:srgbClr val="FFFFFF"/>
                </a:solidFill>
              </a:rPr>
              <a:t>Risk factors:</a:t>
            </a:r>
            <a:endParaRPr sz="2000">
              <a:solidFill>
                <a:srgbClr val="FFFFFF"/>
              </a:solidFill>
            </a:endParaRPr>
          </a:p>
          <a:p>
            <a:pPr lvl="1" marL="742950" indent="-285750">
              <a:defRPr sz="1800">
                <a:solidFill>
                  <a:srgbClr val="000000"/>
                </a:solidFill>
              </a:defRPr>
            </a:pPr>
            <a:r>
              <a:rPr>
                <a:solidFill>
                  <a:srgbClr val="FFFFFF"/>
                </a:solidFill>
              </a:rPr>
              <a:t>Prematurity</a:t>
            </a:r>
            <a:endParaRPr>
              <a:solidFill>
                <a:srgbClr val="FFFFFF"/>
              </a:solidFill>
            </a:endParaRPr>
          </a:p>
          <a:p>
            <a:pPr lvl="1" marL="742950" indent="-285750">
              <a:defRPr sz="1800">
                <a:solidFill>
                  <a:srgbClr val="000000"/>
                </a:solidFill>
              </a:defRPr>
            </a:pPr>
            <a:r>
              <a:rPr>
                <a:solidFill>
                  <a:srgbClr val="FFFFFF"/>
                </a:solidFill>
              </a:rPr>
              <a:t>IUGR</a:t>
            </a:r>
            <a:endParaRPr>
              <a:solidFill>
                <a:srgbClr val="FFFFFF"/>
              </a:solidFill>
            </a:endParaRPr>
          </a:p>
          <a:p>
            <a:pPr lvl="1" marL="742950" indent="-285750">
              <a:defRPr sz="1800">
                <a:solidFill>
                  <a:srgbClr val="000000"/>
                </a:solidFill>
              </a:defRPr>
            </a:pPr>
            <a:r>
              <a:rPr>
                <a:solidFill>
                  <a:srgbClr val="FFFFFF"/>
                </a:solidFill>
              </a:rPr>
              <a:t>PET</a:t>
            </a:r>
            <a:endParaRPr>
              <a:solidFill>
                <a:srgbClr val="FFFFFF"/>
              </a:solidFill>
            </a:endParaRPr>
          </a:p>
          <a:p>
            <a:pPr lvl="1" marL="742950" indent="-285750">
              <a:defRPr sz="1800">
                <a:solidFill>
                  <a:srgbClr val="000000"/>
                </a:solidFill>
              </a:defRPr>
            </a:pPr>
            <a:r>
              <a:rPr>
                <a:solidFill>
                  <a:srgbClr val="FFFFFF"/>
                </a:solidFill>
              </a:rPr>
              <a:t>Use of oxytocin</a:t>
            </a:r>
            <a:endParaRPr>
              <a:solidFill>
                <a:srgbClr val="FFFFFF"/>
              </a:solidFill>
            </a:endParaRPr>
          </a:p>
          <a:p>
            <a:pPr lvl="1" marL="742950" indent="-285750">
              <a:defRPr sz="1800">
                <a:solidFill>
                  <a:srgbClr val="000000"/>
                </a:solidFill>
              </a:defRPr>
            </a:pPr>
            <a:r>
              <a:rPr>
                <a:solidFill>
                  <a:srgbClr val="FFFFFF"/>
                </a:solidFill>
              </a:rPr>
              <a:t>IOL</a:t>
            </a:r>
            <a:endParaRPr>
              <a:solidFill>
                <a:srgbClr val="FFFFFF"/>
              </a:solidFill>
            </a:endParaRPr>
          </a:p>
          <a:p>
            <a:pPr lvl="1" marL="742950" indent="-285750">
              <a:defRPr sz="1800">
                <a:solidFill>
                  <a:srgbClr val="000000"/>
                </a:solidFill>
              </a:defRPr>
            </a:pPr>
            <a:r>
              <a:rPr>
                <a:solidFill>
                  <a:srgbClr val="FFFFFF"/>
                </a:solidFill>
              </a:rPr>
              <a:t>Prolonged labour</a:t>
            </a:r>
            <a:endParaRPr>
              <a:solidFill>
                <a:srgbClr val="FFFFFF"/>
              </a:solidFill>
            </a:endParaRPr>
          </a:p>
          <a:p>
            <a:pPr lvl="1" marL="742950" indent="-285750">
              <a:defRPr sz="1800">
                <a:solidFill>
                  <a:srgbClr val="000000"/>
                </a:solidFill>
              </a:defRPr>
            </a:pPr>
            <a:r>
              <a:rPr>
                <a:solidFill>
                  <a:srgbClr val="FFFFFF"/>
                </a:solidFill>
              </a:rPr>
              <a:t>Meconium</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4" name="image6.jpg"/>
          <p:cNvPicPr/>
          <p:nvPr/>
        </p:nvPicPr>
        <p:blipFill>
          <a:blip r:embed="rId2">
            <a:extLst/>
          </a:blip>
          <a:stretch>
            <a:fillRect/>
          </a:stretch>
        </p:blipFill>
        <p:spPr>
          <a:xfrm>
            <a:off x="3542677" y="209514"/>
            <a:ext cx="4846149" cy="6403320"/>
          </a:xfrm>
          <a:prstGeom prst="rect">
            <a:avLst/>
          </a:prstGeom>
          <a:ln w="12700">
            <a:miter lim="400000"/>
          </a:ln>
        </p:spPr>
      </p:pic>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Ante-Partum Haemorrhage</a:t>
            </a:r>
          </a:p>
        </p:txBody>
      </p:sp>
      <p:sp>
        <p:nvSpPr>
          <p:cNvPr id="213" name="Shape 213"/>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Placental abruption</a:t>
            </a:r>
            <a:endParaRPr sz="2000">
              <a:solidFill>
                <a:srgbClr val="FFFFFF"/>
              </a:solidFill>
            </a:endParaRPr>
          </a:p>
          <a:p>
            <a:pPr lvl="0">
              <a:defRPr sz="1800">
                <a:solidFill>
                  <a:srgbClr val="000000"/>
                </a:solidFill>
              </a:defRPr>
            </a:pPr>
            <a:r>
              <a:rPr sz="2000">
                <a:solidFill>
                  <a:srgbClr val="FFFFFF"/>
                </a:solidFill>
              </a:rPr>
              <a:t>Placenta praevia</a:t>
            </a:r>
            <a:endParaRPr sz="2000">
              <a:solidFill>
                <a:srgbClr val="FFFFFF"/>
              </a:solidFill>
            </a:endParaRPr>
          </a:p>
          <a:p>
            <a:pPr lvl="0">
              <a:defRPr sz="1800">
                <a:solidFill>
                  <a:srgbClr val="000000"/>
                </a:solidFill>
              </a:defRPr>
            </a:pPr>
            <a:r>
              <a:rPr sz="2000">
                <a:solidFill>
                  <a:srgbClr val="FFFFFF"/>
                </a:solidFill>
              </a:rPr>
              <a:t>Vasa praevia</a:t>
            </a:r>
            <a:endParaRPr sz="2000">
              <a:solidFill>
                <a:srgbClr val="FFFFFF"/>
              </a:solidFill>
            </a:endParaRPr>
          </a:p>
          <a:p>
            <a:pPr lvl="0">
              <a:defRPr sz="1800">
                <a:solidFill>
                  <a:srgbClr val="000000"/>
                </a:solidFill>
              </a:defRPr>
            </a:pPr>
            <a:r>
              <a:rPr sz="2000">
                <a:solidFill>
                  <a:srgbClr val="FFFFFF"/>
                </a:solidFill>
              </a:rPr>
              <a:t>Uterine rupture</a:t>
            </a:r>
            <a:endParaRPr sz="2000">
              <a:solidFill>
                <a:srgbClr val="FFFFFF"/>
              </a:solidFill>
            </a:endParaRPr>
          </a:p>
          <a:p>
            <a:pPr lvl="0">
              <a:defRPr sz="1800">
                <a:solidFill>
                  <a:srgbClr val="000000"/>
                </a:solidFill>
              </a:defRPr>
            </a:pPr>
            <a:endParaRPr sz="2000">
              <a:solidFill>
                <a:srgbClr val="FFFFFF"/>
              </a:solidFill>
            </a:endParaRPr>
          </a:p>
          <a:p>
            <a:pPr lvl="0">
              <a:defRPr sz="1800">
                <a:solidFill>
                  <a:srgbClr val="000000"/>
                </a:solidFill>
              </a:defRPr>
            </a:pPr>
            <a:r>
              <a:rPr sz="2000">
                <a:solidFill>
                  <a:srgbClr val="FFFFFF"/>
                </a:solidFill>
              </a:rPr>
              <a:t>Cervical ectropion / polyp</a:t>
            </a:r>
            <a:endParaRPr sz="2000">
              <a:solidFill>
                <a:srgbClr val="FFFFFF"/>
              </a:solidFill>
            </a:endParaRPr>
          </a:p>
          <a:p>
            <a:pPr lvl="0">
              <a:defRPr sz="1800">
                <a:solidFill>
                  <a:srgbClr val="000000"/>
                </a:solidFill>
              </a:defRPr>
            </a:pPr>
            <a:r>
              <a:rPr sz="2000">
                <a:solidFill>
                  <a:srgbClr val="FFFFFF"/>
                </a:solidFill>
              </a:rPr>
              <a:t>Infection</a:t>
            </a:r>
            <a:endParaRPr sz="2000">
              <a:solidFill>
                <a:srgbClr val="FFFFFF"/>
              </a:solidFill>
            </a:endParaRPr>
          </a:p>
          <a:p>
            <a:pPr lvl="0">
              <a:defRPr sz="1800">
                <a:solidFill>
                  <a:srgbClr val="000000"/>
                </a:solidFill>
              </a:defRPr>
            </a:pPr>
            <a:r>
              <a:rPr sz="2000">
                <a:solidFill>
                  <a:srgbClr val="FFFFFF"/>
                </a:solidFill>
              </a:rPr>
              <a:t>Trauma</a:t>
            </a:r>
            <a:endParaRPr sz="2000">
              <a:solidFill>
                <a:srgbClr val="FFFFFF"/>
              </a:solidFill>
            </a:endParaRPr>
          </a:p>
          <a:p>
            <a:pPr lvl="0">
              <a:defRPr sz="1800">
                <a:solidFill>
                  <a:srgbClr val="000000"/>
                </a:solidFill>
              </a:defRPr>
            </a:pPr>
            <a:r>
              <a:rPr sz="2000">
                <a:solidFill>
                  <a:srgbClr val="FFFFFF"/>
                </a:solidFill>
              </a:rPr>
              <a:t>Malignancy</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Assessment and management</a:t>
            </a:r>
          </a:p>
        </p:txBody>
      </p:sp>
      <p:sp>
        <p:nvSpPr>
          <p:cNvPr id="216" name="Shape 216"/>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ABC</a:t>
            </a:r>
            <a:endParaRPr sz="2000">
              <a:solidFill>
                <a:srgbClr val="FFFFFF"/>
              </a:solidFill>
            </a:endParaRPr>
          </a:p>
          <a:p>
            <a:pPr lvl="0">
              <a:defRPr sz="1800">
                <a:solidFill>
                  <a:srgbClr val="000000"/>
                </a:solidFill>
              </a:defRPr>
            </a:pPr>
            <a:r>
              <a:rPr sz="2000">
                <a:solidFill>
                  <a:srgbClr val="FFFFFF"/>
                </a:solidFill>
              </a:rPr>
              <a:t>Initial resuscitation</a:t>
            </a:r>
            <a:endParaRPr sz="2000">
              <a:solidFill>
                <a:srgbClr val="FFFFFF"/>
              </a:solidFill>
            </a:endParaRPr>
          </a:p>
          <a:p>
            <a:pPr lvl="0">
              <a:defRPr sz="1800">
                <a:solidFill>
                  <a:srgbClr val="000000"/>
                </a:solidFill>
              </a:defRPr>
            </a:pPr>
            <a:r>
              <a:rPr sz="2000">
                <a:solidFill>
                  <a:srgbClr val="FFFFFF"/>
                </a:solidFill>
              </a:rPr>
              <a:t>Fetal wellbeing</a:t>
            </a:r>
            <a:endParaRPr sz="2000">
              <a:solidFill>
                <a:srgbClr val="FFFFFF"/>
              </a:solidFill>
            </a:endParaRPr>
          </a:p>
          <a:p>
            <a:pPr lvl="0">
              <a:defRPr sz="1800">
                <a:solidFill>
                  <a:srgbClr val="000000"/>
                </a:solidFill>
              </a:defRPr>
            </a:pPr>
            <a:r>
              <a:rPr sz="2000">
                <a:solidFill>
                  <a:srgbClr val="FFFFFF"/>
                </a:solidFill>
              </a:rPr>
              <a:t>If mother or baby compromised – expedite delivery ( placental location determined first)</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Abruption</a:t>
            </a:r>
          </a:p>
        </p:txBody>
      </p:sp>
      <p:sp>
        <p:nvSpPr>
          <p:cNvPr id="219" name="Shape 219"/>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Typically PV bleeding but can be concealed</a:t>
            </a:r>
            <a:endParaRPr sz="2000">
              <a:solidFill>
                <a:srgbClr val="FFFFFF"/>
              </a:solidFill>
            </a:endParaRPr>
          </a:p>
          <a:p>
            <a:pPr lvl="0">
              <a:defRPr sz="1800">
                <a:solidFill>
                  <a:srgbClr val="000000"/>
                </a:solidFill>
              </a:defRPr>
            </a:pPr>
            <a:r>
              <a:rPr sz="2000">
                <a:solidFill>
                  <a:srgbClr val="FFFFFF"/>
                </a:solidFill>
              </a:rPr>
              <a:t>Constant abdominal pain</a:t>
            </a:r>
            <a:endParaRPr sz="2000">
              <a:solidFill>
                <a:srgbClr val="FFFFFF"/>
              </a:solidFill>
            </a:endParaRPr>
          </a:p>
          <a:p>
            <a:pPr lvl="0">
              <a:defRPr sz="1800">
                <a:solidFill>
                  <a:srgbClr val="000000"/>
                </a:solidFill>
              </a:defRPr>
            </a:pPr>
            <a:r>
              <a:rPr sz="2000">
                <a:solidFill>
                  <a:srgbClr val="FFFFFF"/>
                </a:solidFill>
              </a:rPr>
              <a:t>Uterine tenderness</a:t>
            </a:r>
            <a:endParaRPr sz="2000">
              <a:solidFill>
                <a:srgbClr val="FFFFFF"/>
              </a:solidFill>
            </a:endParaRPr>
          </a:p>
          <a:p>
            <a:pPr lvl="0">
              <a:defRPr sz="1800">
                <a:solidFill>
                  <a:srgbClr val="000000"/>
                </a:solidFill>
              </a:defRPr>
            </a:pPr>
            <a:r>
              <a:rPr sz="2000">
                <a:solidFill>
                  <a:srgbClr val="FFFFFF"/>
                </a:solidFill>
              </a:rPr>
              <a:t>Uterine rigidity</a:t>
            </a:r>
            <a:endParaRPr sz="2000">
              <a:solidFill>
                <a:srgbClr val="FFFFFF"/>
              </a:solidFill>
            </a:endParaRPr>
          </a:p>
          <a:p>
            <a:pPr lvl="0">
              <a:defRPr sz="1800">
                <a:solidFill>
                  <a:srgbClr val="000000"/>
                </a:solidFill>
              </a:defRPr>
            </a:pPr>
            <a:r>
              <a:rPr sz="2000">
                <a:solidFill>
                  <a:srgbClr val="FFFFFF"/>
                </a:solidFill>
              </a:rPr>
              <a:t>Uterine irritability / contractions</a:t>
            </a:r>
            <a:endParaRPr sz="2000">
              <a:solidFill>
                <a:srgbClr val="FFFFFF"/>
              </a:solidFill>
            </a:endParaRPr>
          </a:p>
          <a:p>
            <a:pPr lvl="0">
              <a:defRPr sz="1800">
                <a:solidFill>
                  <a:srgbClr val="000000"/>
                </a:solidFill>
              </a:defRPr>
            </a:pPr>
            <a:r>
              <a:rPr sz="2000">
                <a:solidFill>
                  <a:srgbClr val="FFFFFF"/>
                </a:solidFill>
              </a:rPr>
              <a:t>Haemodynamic instability / collapse</a:t>
            </a:r>
            <a:endParaRPr sz="2000">
              <a:solidFill>
                <a:srgbClr val="FFFFFF"/>
              </a:solidFill>
            </a:endParaRPr>
          </a:p>
          <a:p>
            <a:pPr lvl="0">
              <a:defRPr sz="1800">
                <a:solidFill>
                  <a:srgbClr val="000000"/>
                </a:solidFill>
              </a:defRPr>
            </a:pPr>
            <a:r>
              <a:rPr sz="2000">
                <a:solidFill>
                  <a:srgbClr val="FFFFFF"/>
                </a:solidFill>
              </a:rPr>
              <a:t>DIC</a:t>
            </a:r>
            <a:endParaRPr sz="2000">
              <a:solidFill>
                <a:srgbClr val="FFFFFF"/>
              </a:solidFill>
            </a:endParaRPr>
          </a:p>
          <a:p>
            <a:pPr lvl="0">
              <a:defRPr sz="1800">
                <a:solidFill>
                  <a:srgbClr val="000000"/>
                </a:solidFill>
              </a:defRPr>
            </a:pPr>
            <a:r>
              <a:rPr sz="2000">
                <a:solidFill>
                  <a:srgbClr val="FFFFFF"/>
                </a:solidFill>
              </a:rPr>
              <a:t>Fetal distress / demise</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pic>
        <p:nvPicPr>
          <p:cNvPr id="222" name="image20.jpg"/>
          <p:cNvPicPr/>
          <p:nvPr/>
        </p:nvPicPr>
        <p:blipFill>
          <a:blip r:embed="rId2">
            <a:extLst/>
          </a:blip>
          <a:stretch>
            <a:fillRect/>
          </a:stretch>
        </p:blipFill>
        <p:spPr>
          <a:xfrm>
            <a:off x="1028581" y="1690688"/>
            <a:ext cx="4159389" cy="4762501"/>
          </a:xfrm>
          <a:prstGeom prst="rect">
            <a:avLst/>
          </a:prstGeom>
          <a:ln w="12700">
            <a:miter lim="400000"/>
          </a:ln>
        </p:spPr>
      </p:pic>
      <p:pic>
        <p:nvPicPr>
          <p:cNvPr id="223" name="image21.jpg"/>
          <p:cNvPicPr/>
          <p:nvPr/>
        </p:nvPicPr>
        <p:blipFill>
          <a:blip r:embed="rId3">
            <a:extLst/>
          </a:blip>
          <a:stretch>
            <a:fillRect/>
          </a:stretch>
        </p:blipFill>
        <p:spPr>
          <a:xfrm>
            <a:off x="6249227" y="1584670"/>
            <a:ext cx="3981452" cy="5130737"/>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Risk factors for abruption</a:t>
            </a:r>
          </a:p>
        </p:txBody>
      </p:sp>
      <p:sp>
        <p:nvSpPr>
          <p:cNvPr id="226" name="Shape 226"/>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PHx of abruption</a:t>
            </a:r>
            <a:endParaRPr sz="2000">
              <a:solidFill>
                <a:srgbClr val="FFFFFF"/>
              </a:solidFill>
            </a:endParaRPr>
          </a:p>
          <a:p>
            <a:pPr lvl="0">
              <a:defRPr sz="1800">
                <a:solidFill>
                  <a:srgbClr val="000000"/>
                </a:solidFill>
              </a:defRPr>
            </a:pPr>
            <a:r>
              <a:rPr sz="2000">
                <a:solidFill>
                  <a:srgbClr val="FFFFFF"/>
                </a:solidFill>
              </a:rPr>
              <a:t>Smoking / cocaine use</a:t>
            </a:r>
            <a:endParaRPr sz="2000">
              <a:solidFill>
                <a:srgbClr val="FFFFFF"/>
              </a:solidFill>
            </a:endParaRPr>
          </a:p>
          <a:p>
            <a:pPr lvl="0">
              <a:defRPr sz="1800">
                <a:solidFill>
                  <a:srgbClr val="000000"/>
                </a:solidFill>
              </a:defRPr>
            </a:pPr>
            <a:r>
              <a:rPr sz="2000">
                <a:solidFill>
                  <a:srgbClr val="FFFFFF"/>
                </a:solidFill>
              </a:rPr>
              <a:t>Hypertension and pre-eclampsia</a:t>
            </a:r>
            <a:endParaRPr sz="2000">
              <a:solidFill>
                <a:srgbClr val="FFFFFF"/>
              </a:solidFill>
            </a:endParaRPr>
          </a:p>
          <a:p>
            <a:pPr lvl="0">
              <a:defRPr sz="1800">
                <a:solidFill>
                  <a:srgbClr val="000000"/>
                </a:solidFill>
              </a:defRPr>
            </a:pPr>
            <a:r>
              <a:rPr sz="2000">
                <a:solidFill>
                  <a:srgbClr val="FFFFFF"/>
                </a:solidFill>
              </a:rPr>
              <a:t>Thrombophilia</a:t>
            </a:r>
            <a:endParaRPr sz="2000">
              <a:solidFill>
                <a:srgbClr val="FFFFFF"/>
              </a:solidFill>
            </a:endParaRPr>
          </a:p>
          <a:p>
            <a:pPr lvl="0">
              <a:defRPr sz="1800">
                <a:solidFill>
                  <a:srgbClr val="000000"/>
                </a:solidFill>
              </a:defRPr>
            </a:pPr>
            <a:r>
              <a:rPr sz="2000">
                <a:solidFill>
                  <a:srgbClr val="FFFFFF"/>
                </a:solidFill>
              </a:rPr>
              <a:t>PROM</a:t>
            </a:r>
            <a:endParaRPr sz="2000">
              <a:solidFill>
                <a:srgbClr val="FFFFFF"/>
              </a:solidFill>
            </a:endParaRPr>
          </a:p>
          <a:p>
            <a:pPr lvl="0">
              <a:defRPr sz="1800">
                <a:solidFill>
                  <a:srgbClr val="000000"/>
                </a:solidFill>
              </a:defRPr>
            </a:pPr>
            <a:r>
              <a:rPr sz="2000">
                <a:solidFill>
                  <a:srgbClr val="FFFFFF"/>
                </a:solidFill>
              </a:rPr>
              <a:t>Trauma</a:t>
            </a:r>
            <a:endParaRPr sz="2000">
              <a:solidFill>
                <a:srgbClr val="FFFFFF"/>
              </a:solidFill>
            </a:endParaRPr>
          </a:p>
          <a:p>
            <a:pPr lvl="0">
              <a:defRPr sz="1800">
                <a:solidFill>
                  <a:srgbClr val="000000"/>
                </a:solidFill>
              </a:defRPr>
            </a:pPr>
            <a:r>
              <a:rPr sz="2000">
                <a:solidFill>
                  <a:srgbClr val="FFFFFF"/>
                </a:solidFill>
              </a:rPr>
              <a:t>Evidence of placental dysfunction: FGR, oligohydramnios, abnormal dopplers</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Placenta Praevia (approx. 3% at term)</a:t>
            </a:r>
          </a:p>
        </p:txBody>
      </p:sp>
      <p:pic>
        <p:nvPicPr>
          <p:cNvPr id="229" name="image22.png"/>
          <p:cNvPicPr/>
          <p:nvPr/>
        </p:nvPicPr>
        <p:blipFill>
          <a:blip r:embed="rId2">
            <a:extLst/>
          </a:blip>
          <a:stretch>
            <a:fillRect/>
          </a:stretch>
        </p:blipFill>
        <p:spPr>
          <a:xfrm>
            <a:off x="1087346" y="1690688"/>
            <a:ext cx="9872202" cy="4824425"/>
          </a:xfrm>
          <a:prstGeom prst="rect">
            <a:avLst/>
          </a:prstGeom>
          <a:ln w="12700">
            <a:miter lim="400000"/>
          </a:ln>
        </p:spPr>
      </p:pic>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Risk factors</a:t>
            </a:r>
          </a:p>
        </p:txBody>
      </p:sp>
      <p:sp>
        <p:nvSpPr>
          <p:cNvPr id="232" name="Shape 232"/>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PHx</a:t>
            </a:r>
            <a:endParaRPr sz="2000">
              <a:solidFill>
                <a:srgbClr val="FFFFFF"/>
              </a:solidFill>
            </a:endParaRPr>
          </a:p>
          <a:p>
            <a:pPr lvl="0">
              <a:defRPr sz="1800">
                <a:solidFill>
                  <a:srgbClr val="000000"/>
                </a:solidFill>
              </a:defRPr>
            </a:pPr>
            <a:r>
              <a:rPr sz="2000">
                <a:solidFill>
                  <a:srgbClr val="FFFFFF"/>
                </a:solidFill>
              </a:rPr>
              <a:t>Advanced maternal age</a:t>
            </a:r>
            <a:endParaRPr sz="2000">
              <a:solidFill>
                <a:srgbClr val="FFFFFF"/>
              </a:solidFill>
            </a:endParaRPr>
          </a:p>
          <a:p>
            <a:pPr lvl="0">
              <a:defRPr sz="1800">
                <a:solidFill>
                  <a:srgbClr val="000000"/>
                </a:solidFill>
              </a:defRPr>
            </a:pPr>
            <a:r>
              <a:rPr sz="2000">
                <a:solidFill>
                  <a:srgbClr val="FFFFFF"/>
                </a:solidFill>
              </a:rPr>
              <a:t>Increasing parity</a:t>
            </a:r>
            <a:endParaRPr sz="2000">
              <a:solidFill>
                <a:srgbClr val="FFFFFF"/>
              </a:solidFill>
            </a:endParaRPr>
          </a:p>
          <a:p>
            <a:pPr lvl="0">
              <a:defRPr sz="1800">
                <a:solidFill>
                  <a:srgbClr val="000000"/>
                </a:solidFill>
              </a:defRPr>
            </a:pPr>
            <a:r>
              <a:rPr sz="2000">
                <a:solidFill>
                  <a:srgbClr val="FFFFFF"/>
                </a:solidFill>
              </a:rPr>
              <a:t>Previous c/section or other uterine surgery</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Presentation</a:t>
            </a:r>
          </a:p>
        </p:txBody>
      </p:sp>
      <p:sp>
        <p:nvSpPr>
          <p:cNvPr id="235" name="Shape 235"/>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Classically painless bleeding</a:t>
            </a:r>
            <a:endParaRPr sz="2000">
              <a:solidFill>
                <a:srgbClr val="FFFFFF"/>
              </a:solidFill>
            </a:endParaRPr>
          </a:p>
          <a:p>
            <a:pPr lvl="0">
              <a:defRPr sz="1800">
                <a:solidFill>
                  <a:srgbClr val="000000"/>
                </a:solidFill>
              </a:defRPr>
            </a:pPr>
            <a:r>
              <a:rPr sz="2000">
                <a:solidFill>
                  <a:srgbClr val="FFFFFF"/>
                </a:solidFill>
              </a:rPr>
              <a:t>Maternal compromise before fetal</a:t>
            </a:r>
            <a:endParaRPr sz="2000">
              <a:solidFill>
                <a:srgbClr val="FFFFFF"/>
              </a:solidFill>
            </a:endParaRPr>
          </a:p>
          <a:p>
            <a:pPr lvl="0">
              <a:defRPr sz="1800">
                <a:solidFill>
                  <a:srgbClr val="000000"/>
                </a:solidFill>
              </a:defRPr>
            </a:pPr>
            <a:r>
              <a:rPr sz="2000">
                <a:solidFill>
                  <a:srgbClr val="FFFFFF"/>
                </a:solidFill>
              </a:rPr>
              <a:t>Can be provoked by intercourse or contractions</a:t>
            </a:r>
            <a:endParaRPr sz="2000">
              <a:solidFill>
                <a:srgbClr val="FFFFFF"/>
              </a:solidFill>
            </a:endParaRPr>
          </a:p>
          <a:p>
            <a:pPr lvl="0">
              <a:defRPr sz="1800">
                <a:solidFill>
                  <a:srgbClr val="000000"/>
                </a:solidFill>
              </a:defRPr>
            </a:pPr>
            <a:r>
              <a:rPr sz="2000">
                <a:solidFill>
                  <a:srgbClr val="FFFFFF"/>
                </a:solidFill>
              </a:rPr>
              <a:t>Anything from spotting to torrential</a:t>
            </a:r>
            <a:endParaRPr sz="2000">
              <a:solidFill>
                <a:srgbClr val="FFFFFF"/>
              </a:solidFill>
            </a:endParaRPr>
          </a:p>
          <a:p>
            <a:pPr lvl="0">
              <a:defRPr sz="1800">
                <a:solidFill>
                  <a:srgbClr val="000000"/>
                </a:solidFill>
              </a:defRPr>
            </a:pPr>
            <a:r>
              <a:rPr sz="2000">
                <a:solidFill>
                  <a:srgbClr val="FFFFFF"/>
                </a:solidFill>
              </a:rPr>
              <a:t>No concealed bleeding as in abruption</a:t>
            </a:r>
            <a:endParaRPr sz="2000">
              <a:solidFill>
                <a:srgbClr val="FFFFFF"/>
              </a:solidFill>
            </a:endParaRPr>
          </a:p>
          <a:p>
            <a:pPr lvl="0">
              <a:defRPr sz="1800">
                <a:solidFill>
                  <a:srgbClr val="000000"/>
                </a:solidFill>
              </a:defRPr>
            </a:pPr>
            <a:endParaRPr sz="2000">
              <a:solidFill>
                <a:srgbClr val="FFFFFF"/>
              </a:solidFill>
            </a:endParaRPr>
          </a:p>
          <a:p>
            <a:pPr lvl="0">
              <a:defRPr sz="1800">
                <a:solidFill>
                  <a:srgbClr val="000000"/>
                </a:solidFill>
              </a:defRPr>
            </a:pPr>
            <a:r>
              <a:rPr sz="2000">
                <a:solidFill>
                  <a:srgbClr val="FFFFFF"/>
                </a:solidFill>
              </a:rPr>
              <a:t>Delivery usually by c/section. NVD may be possible if minor (2-4cm from os)</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Vasa praevia</a:t>
            </a:r>
          </a:p>
        </p:txBody>
      </p:sp>
      <p:sp>
        <p:nvSpPr>
          <p:cNvPr id="238" name="Shape 238"/>
          <p:cNvSpPr/>
          <p:nvPr>
            <p:ph type="body" idx="1"/>
          </p:nvPr>
        </p:nvSpPr>
        <p:spPr>
          <a:xfrm>
            <a:off x="1103311" y="2052917"/>
            <a:ext cx="8946543" cy="4195483"/>
          </a:xfrm>
          <a:prstGeom prst="rect">
            <a:avLst/>
          </a:prstGeom>
        </p:spPr>
        <p:txBody>
          <a:bodyPr/>
          <a:lstStyle/>
          <a:p>
            <a:pPr lvl="0">
              <a:lnSpc>
                <a:spcPct val="90000"/>
              </a:lnSpc>
              <a:defRPr sz="1800">
                <a:solidFill>
                  <a:srgbClr val="000000"/>
                </a:solidFill>
              </a:defRPr>
            </a:pPr>
            <a:r>
              <a:rPr sz="2000">
                <a:solidFill>
                  <a:srgbClr val="FFFFFF"/>
                </a:solidFill>
              </a:rPr>
              <a:t>Vasa praevia is defined as fetal vessels crossing the internal cervical os. The major risk is to the fetus when the membranes rupture, whether spontaneously or artificially, as the fetal vessel presenting can tear, thereby causing a fresh antepartum haemorrhage. The blood lost is fetal and not maternal; therefore, a relatively small amount of bleeding can have a devastating effect. The fetal mortality rate for vasa praevia is approximately 60%.</a:t>
            </a:r>
            <a:endParaRPr sz="2000">
              <a:solidFill>
                <a:srgbClr val="FFFFFF"/>
              </a:solidFill>
            </a:endParaRPr>
          </a:p>
          <a:p>
            <a:pPr lvl="0">
              <a:lnSpc>
                <a:spcPct val="90000"/>
              </a:lnSpc>
              <a:defRPr sz="1800">
                <a:solidFill>
                  <a:srgbClr val="000000"/>
                </a:solidFill>
              </a:defRPr>
            </a:pPr>
            <a:endParaRPr sz="2000">
              <a:solidFill>
                <a:srgbClr val="FFFFFF"/>
              </a:solidFill>
            </a:endParaRPr>
          </a:p>
          <a:p>
            <a:pPr lvl="0">
              <a:lnSpc>
                <a:spcPct val="90000"/>
              </a:lnSpc>
              <a:defRPr sz="1800">
                <a:solidFill>
                  <a:srgbClr val="000000"/>
                </a:solidFill>
              </a:defRPr>
            </a:pPr>
            <a:r>
              <a:rPr sz="2000">
                <a:solidFill>
                  <a:srgbClr val="FFFFFF"/>
                </a:solidFill>
              </a:rPr>
              <a:t>There are two types of vasa praevia:</a:t>
            </a:r>
            <a:endParaRPr sz="2000">
              <a:solidFill>
                <a:srgbClr val="FFFFFF"/>
              </a:solidFill>
            </a:endParaRPr>
          </a:p>
          <a:p>
            <a:pPr lvl="0">
              <a:lnSpc>
                <a:spcPct val="90000"/>
              </a:lnSpc>
              <a:defRPr sz="1800">
                <a:solidFill>
                  <a:srgbClr val="000000"/>
                </a:solidFill>
              </a:defRPr>
            </a:pPr>
            <a:r>
              <a:rPr sz="2000">
                <a:solidFill>
                  <a:srgbClr val="FFFFFF"/>
                </a:solidFill>
              </a:rPr>
              <a:t>type 1 occurs secondary to a velamentous cord insertion</a:t>
            </a:r>
            <a:endParaRPr sz="2000">
              <a:solidFill>
                <a:srgbClr val="FFFFFF"/>
              </a:solidFill>
            </a:endParaRPr>
          </a:p>
          <a:p>
            <a:pPr lvl="0">
              <a:lnSpc>
                <a:spcPct val="90000"/>
              </a:lnSpc>
              <a:defRPr sz="1800">
                <a:solidFill>
                  <a:srgbClr val="000000"/>
                </a:solidFill>
              </a:defRPr>
            </a:pPr>
            <a:r>
              <a:rPr sz="2000">
                <a:solidFill>
                  <a:srgbClr val="FFFFFF"/>
                </a:solidFill>
              </a:rPr>
              <a:t>type 2 occurs when fetal vessels connect lobes of a placenta, for example when a succenturiate lobe is present.</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pic>
        <p:nvPicPr>
          <p:cNvPr id="241" name="image23.jpg"/>
          <p:cNvPicPr/>
          <p:nvPr/>
        </p:nvPicPr>
        <p:blipFill>
          <a:blip r:embed="rId2">
            <a:extLst/>
          </a:blip>
          <a:stretch>
            <a:fillRect/>
          </a:stretch>
        </p:blipFill>
        <p:spPr>
          <a:xfrm>
            <a:off x="1838308" y="2052638"/>
            <a:ext cx="7477158" cy="4195763"/>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Hypothalamic causes</a:t>
            </a:r>
          </a:p>
        </p:txBody>
      </p:sp>
      <p:sp>
        <p:nvSpPr>
          <p:cNvPr id="97" name="Shape 97"/>
          <p:cNvSpPr/>
          <p:nvPr>
            <p:ph type="body" idx="1"/>
          </p:nvPr>
        </p:nvSpPr>
        <p:spPr>
          <a:xfrm>
            <a:off x="384312" y="1589121"/>
            <a:ext cx="5613263" cy="503998"/>
          </a:xfrm>
          <a:prstGeom prst="rect">
            <a:avLst/>
          </a:prstGeom>
        </p:spPr>
        <p:txBody>
          <a:bodyPr lIns="0" tIns="0" rIns="0" bIns="0">
            <a:normAutofit fontScale="100000" lnSpcReduction="0"/>
          </a:bodyPr>
          <a:lstStyle/>
          <a:p>
            <a:pPr lvl="0">
              <a:defRPr sz="1800">
                <a:solidFill>
                  <a:srgbClr val="000000"/>
                </a:solidFill>
              </a:defRPr>
            </a:pPr>
            <a:r>
              <a:rPr sz="2400">
                <a:solidFill>
                  <a:srgbClr val="8AD0D6"/>
                </a:solidFill>
              </a:rPr>
              <a:t>Primary</a:t>
            </a:r>
          </a:p>
        </p:txBody>
      </p:sp>
      <p:sp>
        <p:nvSpPr>
          <p:cNvPr id="98" name="Shape 98"/>
          <p:cNvSpPr/>
          <p:nvPr/>
        </p:nvSpPr>
        <p:spPr>
          <a:xfrm>
            <a:off x="384312" y="2093117"/>
            <a:ext cx="7553740" cy="433418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502919" indent="-502919" defTabSz="457200">
              <a:lnSpc>
                <a:spcPct val="80000"/>
              </a:lnSpc>
              <a:spcBef>
                <a:spcPts val="1000"/>
              </a:spcBef>
              <a:buClr>
                <a:srgbClr val="8AD0D6"/>
              </a:buClr>
              <a:buSzPct val="80000"/>
              <a:buFont typeface="Wingdings 3"/>
              <a:buChar char=""/>
            </a:pPr>
            <a:r>
              <a:rPr sz="2200"/>
              <a:t>BMI &lt; 19 or body fat &lt; 22%</a:t>
            </a:r>
            <a:endParaRPr sz="1500">
              <a:solidFill>
                <a:srgbClr val="FFFFFF"/>
              </a:solidFill>
            </a:endParaRPr>
          </a:p>
          <a:p>
            <a:pPr lvl="0" marL="502919" indent="-502919" defTabSz="457200">
              <a:lnSpc>
                <a:spcPct val="80000"/>
              </a:lnSpc>
              <a:spcBef>
                <a:spcPts val="1000"/>
              </a:spcBef>
              <a:buClr>
                <a:srgbClr val="8AD0D6"/>
              </a:buClr>
              <a:buSzPct val="80000"/>
              <a:buFont typeface="Wingdings 3"/>
              <a:buChar char=""/>
            </a:pPr>
            <a:r>
              <a:rPr sz="2200"/>
              <a:t>Intense exercise (ballerinas, gymnasts…)</a:t>
            </a:r>
            <a:endParaRPr sz="1500">
              <a:solidFill>
                <a:srgbClr val="FFFFFF"/>
              </a:solidFill>
            </a:endParaRPr>
          </a:p>
          <a:p>
            <a:pPr lvl="0" marL="502919" indent="-502919" defTabSz="457200">
              <a:lnSpc>
                <a:spcPct val="80000"/>
              </a:lnSpc>
              <a:spcBef>
                <a:spcPts val="1000"/>
              </a:spcBef>
              <a:buClr>
                <a:srgbClr val="8AD0D6"/>
              </a:buClr>
              <a:buSzPct val="80000"/>
              <a:buFont typeface="Wingdings 3"/>
              <a:buChar char=""/>
            </a:pPr>
            <a:r>
              <a:rPr sz="2200"/>
              <a:t>Chronic illness; cranial irradiation</a:t>
            </a:r>
            <a:endParaRPr sz="1500">
              <a:solidFill>
                <a:srgbClr val="FFFFFF"/>
              </a:solidFill>
            </a:endParaRPr>
          </a:p>
          <a:p>
            <a:pPr lvl="0" marL="502919" indent="-502919" defTabSz="457200">
              <a:lnSpc>
                <a:spcPct val="80000"/>
              </a:lnSpc>
              <a:spcBef>
                <a:spcPts val="1000"/>
              </a:spcBef>
              <a:buClr>
                <a:srgbClr val="8AD0D6"/>
              </a:buClr>
              <a:buSzPct val="80000"/>
              <a:buFont typeface="Wingdings 3"/>
              <a:buChar char=""/>
            </a:pPr>
            <a:r>
              <a:rPr sz="2200"/>
              <a:t>Hypogonadotrophic hypogonadism – unknown cause</a:t>
            </a:r>
            <a:endParaRPr sz="1500">
              <a:solidFill>
                <a:srgbClr val="FFFFFF"/>
              </a:solidFill>
            </a:endParaRPr>
          </a:p>
          <a:p>
            <a:pPr lvl="0" marL="502919" indent="-502919" defTabSz="457200">
              <a:lnSpc>
                <a:spcPct val="80000"/>
              </a:lnSpc>
              <a:spcBef>
                <a:spcPts val="1000"/>
              </a:spcBef>
              <a:buClr>
                <a:srgbClr val="8AD0D6"/>
              </a:buClr>
              <a:buSzPct val="80000"/>
              <a:buFont typeface="Wingdings 3"/>
              <a:buChar char=""/>
            </a:pPr>
            <a:r>
              <a:rPr sz="2200"/>
              <a:t>Craniopharyngiomas and other SOL</a:t>
            </a:r>
            <a:endParaRPr sz="1500">
              <a:solidFill>
                <a:srgbClr val="FFFFFF"/>
              </a:solidFill>
            </a:endParaRPr>
          </a:p>
          <a:p>
            <a:pPr lvl="0" marL="502919" indent="-502919" defTabSz="457200">
              <a:lnSpc>
                <a:spcPct val="80000"/>
              </a:lnSpc>
              <a:spcBef>
                <a:spcPts val="1000"/>
              </a:spcBef>
              <a:buClr>
                <a:srgbClr val="8AD0D6"/>
              </a:buClr>
              <a:buSzPct val="80000"/>
              <a:buFont typeface="Wingdings 3"/>
              <a:buChar char=""/>
            </a:pPr>
            <a:r>
              <a:rPr sz="2200"/>
              <a:t>Constitutional delay</a:t>
            </a:r>
            <a:endParaRPr sz="1500">
              <a:solidFill>
                <a:srgbClr val="FFFFFF"/>
              </a:solidFill>
            </a:endParaRPr>
          </a:p>
          <a:p>
            <a:pPr lvl="0" marL="502919" indent="-502919" defTabSz="457200">
              <a:lnSpc>
                <a:spcPct val="80000"/>
              </a:lnSpc>
              <a:spcBef>
                <a:spcPts val="1000"/>
              </a:spcBef>
              <a:buClr>
                <a:srgbClr val="8AD0D6"/>
              </a:buClr>
              <a:buSzPct val="80000"/>
              <a:buFont typeface="Wingdings 3"/>
              <a:buChar char=""/>
            </a:pPr>
            <a:r>
              <a:rPr sz="2200"/>
              <a:t>Kallmans syndrome: </a:t>
            </a:r>
            <a:r>
              <a:t>rare (1:50 000) congenital absence of GnRH neurons. 	Associated with anosmia and colour blindness </a:t>
            </a:r>
            <a:endParaRPr sz="1500">
              <a:solidFill>
                <a:srgbClr val="FFFFFF"/>
              </a:solidFill>
            </a:endParaRPr>
          </a:p>
          <a:p>
            <a:pPr lvl="0" marL="342900" indent="-342900" defTabSz="457200">
              <a:lnSpc>
                <a:spcPct val="80000"/>
              </a:lnSpc>
              <a:spcBef>
                <a:spcPts val="1000"/>
              </a:spcBef>
              <a:buClr>
                <a:srgbClr val="8AD0D6"/>
              </a:buClr>
              <a:buSzPct val="80000"/>
              <a:buFont typeface="Wingdings 3"/>
              <a:buChar char=""/>
            </a:pPr>
            <a:endParaRPr sz="2200">
              <a:solidFill>
                <a:srgbClr val="FFFFFF"/>
              </a:solidFill>
            </a:endParaRPr>
          </a:p>
          <a:p>
            <a:pPr lvl="0" marL="411479" indent="-411479" defTabSz="457200">
              <a:lnSpc>
                <a:spcPct val="80000"/>
              </a:lnSpc>
              <a:spcBef>
                <a:spcPts val="1000"/>
              </a:spcBef>
              <a:buClr>
                <a:srgbClr val="8AD0D6"/>
              </a:buClr>
              <a:buSzPct val="80000"/>
              <a:buFont typeface="Wingdings 3"/>
              <a:buChar char=""/>
            </a:pPr>
            <a:r>
              <a:t>Long-term risk of osteoporosis. Maximal BD age 25.</a:t>
            </a:r>
          </a:p>
        </p:txBody>
      </p:sp>
      <p:sp>
        <p:nvSpPr>
          <p:cNvPr id="99" name="Shape 99"/>
          <p:cNvSpPr/>
          <p:nvPr/>
        </p:nvSpPr>
        <p:spPr>
          <a:xfrm>
            <a:off x="8388625" y="1693586"/>
            <a:ext cx="4069212" cy="41195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defTabSz="420623">
              <a:lnSpc>
                <a:spcPct val="90000"/>
              </a:lnSpc>
              <a:spcBef>
                <a:spcPts val="900"/>
              </a:spcBef>
              <a:defRPr sz="2024">
                <a:solidFill>
                  <a:srgbClr val="8AD0D6"/>
                </a:solidFill>
              </a:defRPr>
            </a:lvl1pPr>
          </a:lstStyle>
          <a:p>
            <a:pPr lvl="0">
              <a:defRPr sz="1800">
                <a:solidFill>
                  <a:srgbClr val="000000"/>
                </a:solidFill>
              </a:defRPr>
            </a:pPr>
            <a:r>
              <a:rPr sz="2024">
                <a:solidFill>
                  <a:srgbClr val="8AD0D6"/>
                </a:solidFill>
              </a:rPr>
              <a:t>Secondary</a:t>
            </a:r>
          </a:p>
        </p:txBody>
      </p:sp>
      <p:sp>
        <p:nvSpPr>
          <p:cNvPr id="100" name="Shape 100"/>
          <p:cNvSpPr/>
          <p:nvPr/>
        </p:nvSpPr>
        <p:spPr>
          <a:xfrm>
            <a:off x="7938051" y="2093117"/>
            <a:ext cx="3856383" cy="418841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1" marL="742950" indent="-285750" defTabSz="457200">
              <a:spcBef>
                <a:spcPts val="1000"/>
              </a:spcBef>
              <a:buClr>
                <a:srgbClr val="8AD0D6"/>
              </a:buClr>
              <a:buSzPct val="80000"/>
              <a:buFont typeface="Wingdings 3"/>
              <a:buChar char=""/>
            </a:pPr>
            <a:r>
              <a:rPr sz="1600">
                <a:solidFill>
                  <a:srgbClr val="FFFFFF"/>
                </a:solidFill>
              </a:rPr>
              <a:t>Weight loss</a:t>
            </a:r>
            <a:endParaRPr sz="1600">
              <a:solidFill>
                <a:srgbClr val="FFFFFF"/>
              </a:solidFill>
            </a:endParaRPr>
          </a:p>
          <a:p>
            <a:pPr lvl="1" marL="742950" indent="-285750" defTabSz="457200">
              <a:spcBef>
                <a:spcPts val="1000"/>
              </a:spcBef>
              <a:buClr>
                <a:srgbClr val="8AD0D6"/>
              </a:buClr>
              <a:buSzPct val="80000"/>
              <a:buFont typeface="Wingdings 3"/>
              <a:buChar char=""/>
            </a:pPr>
            <a:r>
              <a:rPr sz="1600">
                <a:solidFill>
                  <a:srgbClr val="FFFFFF"/>
                </a:solidFill>
              </a:rPr>
              <a:t>Exercise</a:t>
            </a:r>
            <a:endParaRPr sz="1600">
              <a:solidFill>
                <a:srgbClr val="FFFFFF"/>
              </a:solidFill>
            </a:endParaRPr>
          </a:p>
          <a:p>
            <a:pPr lvl="1" marL="742950" indent="-285750" defTabSz="457200">
              <a:spcBef>
                <a:spcPts val="1000"/>
              </a:spcBef>
              <a:buClr>
                <a:srgbClr val="8AD0D6"/>
              </a:buClr>
              <a:buSzPct val="80000"/>
              <a:buFont typeface="Wingdings 3"/>
              <a:buChar char=""/>
            </a:pPr>
            <a:r>
              <a:rPr sz="1600">
                <a:solidFill>
                  <a:srgbClr val="FFFFFF"/>
                </a:solidFill>
              </a:rPr>
              <a:t>Chronic illness</a:t>
            </a:r>
            <a:endParaRPr sz="1600">
              <a:solidFill>
                <a:srgbClr val="FFFFFF"/>
              </a:solidFill>
            </a:endParaRPr>
          </a:p>
          <a:p>
            <a:pPr lvl="1" marL="742950" indent="-285750" defTabSz="457200">
              <a:spcBef>
                <a:spcPts val="1000"/>
              </a:spcBef>
              <a:buClr>
                <a:srgbClr val="8AD0D6"/>
              </a:buClr>
              <a:buSzPct val="80000"/>
              <a:buFont typeface="Wingdings 3"/>
              <a:buChar char=""/>
            </a:pPr>
            <a:r>
              <a:rPr sz="1600">
                <a:solidFill>
                  <a:srgbClr val="FFFFFF"/>
                </a:solidFill>
              </a:rPr>
              <a:t>Stress?</a:t>
            </a:r>
            <a:endParaRPr sz="1600">
              <a:solidFill>
                <a:srgbClr val="FFFFFF"/>
              </a:solidFill>
            </a:endParaRPr>
          </a:p>
          <a:p>
            <a:pPr lvl="1" marL="742950" indent="-285750" defTabSz="457200">
              <a:spcBef>
                <a:spcPts val="1000"/>
              </a:spcBef>
              <a:buClr>
                <a:srgbClr val="8AD0D6"/>
              </a:buClr>
              <a:buSzPct val="80000"/>
              <a:buFont typeface="Wingdings 3"/>
              <a:buChar char=""/>
            </a:pPr>
            <a:r>
              <a:rPr sz="1600">
                <a:solidFill>
                  <a:srgbClr val="FFFFFF"/>
                </a:solidFill>
              </a:rPr>
              <a:t>Idiopathic</a:t>
            </a: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Uterine rupture</a:t>
            </a:r>
          </a:p>
        </p:txBody>
      </p:sp>
      <p:sp>
        <p:nvSpPr>
          <p:cNvPr id="244" name="Shape 244"/>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Uterine rupture may present with vaginal bleeding. Uterine rupture is full-thickness loss of integrity of the uterine wall and visceral peritoneum. It differs from uterine scar dehiscence in that the former is associated with bleeding, fetal compromise and expulsion of uterine contents into the abdominal cavity. Uterine scar dehiscence does not involve the visceral peritoneum and the placenta and fetus remain in the uterine cavity.</a:t>
            </a:r>
            <a:endParaRPr sz="2000">
              <a:solidFill>
                <a:srgbClr val="FFFFFF"/>
              </a:solidFill>
            </a:endParaRPr>
          </a:p>
          <a:p>
            <a:pPr lvl="0">
              <a:defRPr sz="1800">
                <a:solidFill>
                  <a:srgbClr val="000000"/>
                </a:solidFill>
              </a:defRPr>
            </a:pPr>
            <a:r>
              <a:rPr sz="2000">
                <a:solidFill>
                  <a:srgbClr val="FFFFFF"/>
                </a:solidFill>
              </a:rPr>
              <a:t>Usually in labour after previous c/section (other uterine surgery eg. Myomectomy. ??unknown uterine perforation at TOP or ERPC)</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Cord prolapse</a:t>
            </a:r>
          </a:p>
        </p:txBody>
      </p:sp>
      <p:sp>
        <p:nvSpPr>
          <p:cNvPr id="247" name="Shape 247"/>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Cord comes out in front of baby through dilated cervix, with ruptured membranes</a:t>
            </a:r>
            <a:endParaRPr sz="2000">
              <a:solidFill>
                <a:srgbClr val="FFFFFF"/>
              </a:solidFill>
            </a:endParaRPr>
          </a:p>
          <a:p>
            <a:pPr lvl="0">
              <a:defRPr sz="1800">
                <a:solidFill>
                  <a:srgbClr val="000000"/>
                </a:solidFill>
              </a:defRPr>
            </a:pPr>
            <a:r>
              <a:rPr sz="2000">
                <a:solidFill>
                  <a:srgbClr val="FFFFFF"/>
                </a:solidFill>
              </a:rPr>
              <a:t>Risk factors: anything where head not blocking the way!</a:t>
            </a:r>
            <a:endParaRPr sz="2000">
              <a:solidFill>
                <a:srgbClr val="FFFFFF"/>
              </a:solidFill>
            </a:endParaRPr>
          </a:p>
          <a:p>
            <a:pPr lvl="1" marL="742950" indent="-285750">
              <a:defRPr sz="1800">
                <a:solidFill>
                  <a:srgbClr val="000000"/>
                </a:solidFill>
              </a:defRPr>
            </a:pPr>
            <a:r>
              <a:rPr>
                <a:solidFill>
                  <a:srgbClr val="FFFFFF"/>
                </a:solidFill>
              </a:rPr>
              <a:t>Small baby, preterm, malpresentation, high presenting part 2</a:t>
            </a:r>
            <a:r>
              <a:rPr baseline="30000">
                <a:solidFill>
                  <a:srgbClr val="FFFFFF"/>
                </a:solidFill>
              </a:rPr>
              <a:t>nd</a:t>
            </a:r>
            <a:r>
              <a:rPr>
                <a:solidFill>
                  <a:srgbClr val="FFFFFF"/>
                </a:solidFill>
              </a:rPr>
              <a:t> twin</a:t>
            </a:r>
            <a:endParaRPr>
              <a:solidFill>
                <a:srgbClr val="FFFFFF"/>
              </a:solidFill>
            </a:endParaRPr>
          </a:p>
          <a:p>
            <a:pPr lvl="1" marL="742950" indent="-285750">
              <a:defRPr sz="1800">
                <a:solidFill>
                  <a:srgbClr val="000000"/>
                </a:solidFill>
              </a:defRPr>
            </a:pPr>
            <a:endParaRPr>
              <a:solidFill>
                <a:srgbClr val="FFFFFF"/>
              </a:solidFill>
            </a:endParaRPr>
          </a:p>
          <a:p>
            <a:pPr lvl="1" marL="0" indent="457200">
              <a:buSzTx/>
              <a:buNone/>
              <a:defRPr sz="1800">
                <a:solidFill>
                  <a:srgbClr val="000000"/>
                </a:solidFill>
              </a:defRPr>
            </a:pPr>
            <a:r>
              <a:rPr>
                <a:solidFill>
                  <a:srgbClr val="FFFFFF"/>
                </a:solidFill>
              </a:rPr>
              <a:t>Emergency as cord gets compressed against bony pelvis or cold air causes vessels to constrict – cat 1 c/section</a:t>
            </a:r>
            <a:endParaRPr>
              <a:solidFill>
                <a:srgbClr val="FFFFFF"/>
              </a:solidFill>
            </a:endParaRPr>
          </a:p>
          <a:p>
            <a:pPr lvl="1" marL="0" indent="457200">
              <a:buSzTx/>
              <a:buNone/>
              <a:defRPr sz="1800">
                <a:solidFill>
                  <a:srgbClr val="000000"/>
                </a:solidFill>
              </a:defRPr>
            </a:pPr>
            <a:r>
              <a:rPr>
                <a:solidFill>
                  <a:srgbClr val="FFFFFF"/>
                </a:solidFill>
              </a:rPr>
              <a:t>In mean time, elevate presenting part – knees to chest position, fill bladder, exaggerated left lateral…</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Shoulder dystocia</a:t>
            </a:r>
          </a:p>
        </p:txBody>
      </p:sp>
      <p:sp>
        <p:nvSpPr>
          <p:cNvPr id="250" name="Shape 250"/>
          <p:cNvSpPr/>
          <p:nvPr>
            <p:ph type="body" idx="1"/>
          </p:nvPr>
        </p:nvSpPr>
        <p:spPr>
          <a:xfrm>
            <a:off x="1103311" y="2052917"/>
            <a:ext cx="8946543" cy="4195483"/>
          </a:xfrm>
          <a:prstGeom prst="rect">
            <a:avLst/>
          </a:prstGeom>
        </p:spPr>
        <p:txBody>
          <a:bodyPr/>
          <a:lstStyle/>
          <a:p>
            <a:pPr lvl="0" marL="0" indent="0">
              <a:buSzTx/>
              <a:buNone/>
              <a:defRPr sz="1800">
                <a:solidFill>
                  <a:srgbClr val="000000"/>
                </a:solidFill>
              </a:defRPr>
            </a:pPr>
            <a:r>
              <a:rPr sz="2000">
                <a:solidFill>
                  <a:srgbClr val="FFFFFF"/>
                </a:solidFill>
              </a:rPr>
              <a:t>Impaction of anterior shoulder </a:t>
            </a:r>
            <a:endParaRPr sz="2000">
              <a:solidFill>
                <a:srgbClr val="FFFFFF"/>
              </a:solidFill>
            </a:endParaRPr>
          </a:p>
          <a:p>
            <a:pPr lvl="0" marL="0" indent="0">
              <a:buSzTx/>
              <a:buNone/>
              <a:defRPr sz="1800">
                <a:solidFill>
                  <a:srgbClr val="000000"/>
                </a:solidFill>
              </a:defRPr>
            </a:pPr>
            <a:r>
              <a:rPr sz="2000">
                <a:solidFill>
                  <a:srgbClr val="FFFFFF"/>
                </a:solidFill>
              </a:rPr>
              <a:t>behind symphysis pubis</a:t>
            </a:r>
            <a:endParaRPr sz="2000">
              <a:solidFill>
                <a:srgbClr val="FFFFFF"/>
              </a:solidFill>
            </a:endParaRPr>
          </a:p>
          <a:p>
            <a:pPr lvl="0" marL="0" indent="0">
              <a:buSzTx/>
              <a:buNone/>
              <a:defRPr sz="1800">
                <a:solidFill>
                  <a:srgbClr val="000000"/>
                </a:solidFill>
              </a:defRPr>
            </a:pPr>
            <a:endParaRPr sz="2000">
              <a:solidFill>
                <a:srgbClr val="FFFFFF"/>
              </a:solidFill>
            </a:endParaRPr>
          </a:p>
          <a:p>
            <a:pPr lvl="0" marL="0" indent="0">
              <a:buSzTx/>
              <a:buNone/>
              <a:defRPr sz="1800">
                <a:solidFill>
                  <a:srgbClr val="000000"/>
                </a:solidFill>
              </a:defRPr>
            </a:pPr>
            <a:r>
              <a:rPr sz="2000">
                <a:solidFill>
                  <a:srgbClr val="FFFFFF"/>
                </a:solidFill>
              </a:rPr>
              <a:t>Additional manoeuvres required</a:t>
            </a:r>
            <a:endParaRPr sz="2000">
              <a:solidFill>
                <a:srgbClr val="FFFFFF"/>
              </a:solidFill>
            </a:endParaRPr>
          </a:p>
          <a:p>
            <a:pPr lvl="0" marL="0" indent="0">
              <a:buSzTx/>
              <a:buNone/>
              <a:defRPr sz="1800">
                <a:solidFill>
                  <a:srgbClr val="000000"/>
                </a:solidFill>
              </a:defRPr>
            </a:pPr>
            <a:endParaRPr sz="2000">
              <a:solidFill>
                <a:srgbClr val="FFFFFF"/>
              </a:solidFill>
            </a:endParaRPr>
          </a:p>
          <a:p>
            <a:pPr lvl="0" marL="0" indent="0">
              <a:buSzTx/>
              <a:buNone/>
              <a:defRPr sz="1800">
                <a:solidFill>
                  <a:srgbClr val="000000"/>
                </a:solidFill>
              </a:defRPr>
            </a:pPr>
            <a:r>
              <a:rPr sz="2000">
                <a:solidFill>
                  <a:srgbClr val="FFFFFF"/>
                </a:solidFill>
              </a:rPr>
              <a:t>0.5-2%</a:t>
            </a:r>
            <a:endParaRPr sz="2000">
              <a:solidFill>
                <a:srgbClr val="FFFFFF"/>
              </a:solidFill>
            </a:endParaRPr>
          </a:p>
          <a:p>
            <a:pPr lvl="0" marL="0" indent="0">
              <a:buSzTx/>
              <a:buNone/>
              <a:defRPr sz="1800">
                <a:solidFill>
                  <a:srgbClr val="000000"/>
                </a:solidFill>
              </a:defRPr>
            </a:pPr>
            <a:endParaRPr sz="2000">
              <a:solidFill>
                <a:srgbClr val="FFFFFF"/>
              </a:solidFill>
            </a:endParaRPr>
          </a:p>
          <a:p>
            <a:pPr lvl="0" marL="0" indent="0">
              <a:buSzTx/>
              <a:buNone/>
              <a:defRPr sz="1800">
                <a:solidFill>
                  <a:srgbClr val="000000"/>
                </a:solidFill>
              </a:defRPr>
            </a:pPr>
            <a:r>
              <a:rPr sz="2000">
                <a:solidFill>
                  <a:srgbClr val="FFFFFF"/>
                </a:solidFill>
              </a:rPr>
              <a:t>Usually unexpected</a:t>
            </a:r>
          </a:p>
        </p:txBody>
      </p:sp>
      <p:pic>
        <p:nvPicPr>
          <p:cNvPr id="251" name="image24.jpeg"/>
          <p:cNvPicPr/>
          <p:nvPr/>
        </p:nvPicPr>
        <p:blipFill>
          <a:blip r:embed="rId2">
            <a:extLst/>
          </a:blip>
          <a:stretch>
            <a:fillRect/>
          </a:stretch>
        </p:blipFill>
        <p:spPr>
          <a:xfrm>
            <a:off x="6430617" y="1262268"/>
            <a:ext cx="3810001" cy="5181601"/>
          </a:xfrm>
          <a:prstGeom prst="rect">
            <a:avLst/>
          </a:prstGeom>
          <a:ln w="12700">
            <a:miter lim="400000"/>
          </a:ln>
        </p:spPr>
      </p:pic>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Complications</a:t>
            </a:r>
          </a:p>
        </p:txBody>
      </p:sp>
      <p:sp>
        <p:nvSpPr>
          <p:cNvPr id="254" name="Shape 254"/>
          <p:cNvSpPr/>
          <p:nvPr>
            <p:ph type="body" idx="1"/>
          </p:nvPr>
        </p:nvSpPr>
        <p:spPr>
          <a:xfrm>
            <a:off x="1103311" y="2052917"/>
            <a:ext cx="8946543" cy="4195483"/>
          </a:xfrm>
          <a:prstGeom prst="rect">
            <a:avLst/>
          </a:prstGeom>
        </p:spPr>
        <p:txBody>
          <a:bodyPr/>
          <a:lstStyle/>
          <a:p>
            <a:pPr lvl="0" marL="0" indent="0">
              <a:buSzTx/>
              <a:buNone/>
              <a:defRPr sz="1800">
                <a:solidFill>
                  <a:srgbClr val="000000"/>
                </a:solidFill>
              </a:defRPr>
            </a:pPr>
            <a:r>
              <a:rPr sz="2000">
                <a:solidFill>
                  <a:srgbClr val="FFFFFF"/>
                </a:solidFill>
              </a:rPr>
              <a:t>Baby:</a:t>
            </a:r>
            <a:endParaRPr sz="2000">
              <a:solidFill>
                <a:srgbClr val="FFFFFF"/>
              </a:solidFill>
            </a:endParaRPr>
          </a:p>
          <a:p>
            <a:pPr lvl="0">
              <a:defRPr sz="1800">
                <a:solidFill>
                  <a:srgbClr val="000000"/>
                </a:solidFill>
              </a:defRPr>
            </a:pPr>
            <a:r>
              <a:rPr sz="2000">
                <a:solidFill>
                  <a:srgbClr val="FFFFFF"/>
                </a:solidFill>
              </a:rPr>
              <a:t>Following delivery of the fetal head, the umbilical cord pH drops by 0.04 units per minute ---asphyxia</a:t>
            </a:r>
            <a:endParaRPr sz="2000">
              <a:solidFill>
                <a:srgbClr val="FFFFFF"/>
              </a:solidFill>
            </a:endParaRPr>
          </a:p>
          <a:p>
            <a:pPr lvl="0">
              <a:defRPr sz="1800">
                <a:solidFill>
                  <a:srgbClr val="000000"/>
                </a:solidFill>
              </a:defRPr>
            </a:pPr>
            <a:r>
              <a:rPr sz="2000">
                <a:solidFill>
                  <a:srgbClr val="FFFFFF"/>
                </a:solidFill>
              </a:rPr>
              <a:t>Brachial plexus injury 4-16%. Only 10% of these permanent</a:t>
            </a:r>
            <a:endParaRPr sz="2000">
              <a:solidFill>
                <a:srgbClr val="FFFFFF"/>
              </a:solidFill>
            </a:endParaRPr>
          </a:p>
          <a:p>
            <a:pPr lvl="0">
              <a:defRPr sz="1800">
                <a:solidFill>
                  <a:srgbClr val="000000"/>
                </a:solidFill>
              </a:defRPr>
            </a:pPr>
            <a:r>
              <a:rPr sz="2000">
                <a:solidFill>
                  <a:srgbClr val="FFFFFF"/>
                </a:solidFill>
              </a:rPr>
              <a:t>Fractures of clavicle, humerus</a:t>
            </a:r>
            <a:endParaRPr sz="2000">
              <a:solidFill>
                <a:srgbClr val="FFFFFF"/>
              </a:solidFill>
            </a:endParaRPr>
          </a:p>
          <a:p>
            <a:pPr lvl="0" marL="0" indent="0">
              <a:buSzTx/>
              <a:buNone/>
              <a:defRPr sz="1800">
                <a:solidFill>
                  <a:srgbClr val="000000"/>
                </a:solidFill>
              </a:defRPr>
            </a:pPr>
            <a:r>
              <a:rPr sz="2000">
                <a:solidFill>
                  <a:srgbClr val="FFFFFF"/>
                </a:solidFill>
              </a:rPr>
              <a:t>Maternal:</a:t>
            </a:r>
            <a:endParaRPr sz="2000">
              <a:solidFill>
                <a:srgbClr val="FFFFFF"/>
              </a:solidFill>
            </a:endParaRPr>
          </a:p>
          <a:p>
            <a:pPr lvl="0">
              <a:defRPr sz="1800">
                <a:solidFill>
                  <a:srgbClr val="000000"/>
                </a:solidFill>
              </a:defRPr>
            </a:pPr>
            <a:r>
              <a:rPr sz="2000">
                <a:solidFill>
                  <a:srgbClr val="FFFFFF"/>
                </a:solidFill>
              </a:rPr>
              <a:t>Bad tears/lacerations</a:t>
            </a:r>
            <a:endParaRPr sz="2000">
              <a:solidFill>
                <a:srgbClr val="FFFFFF"/>
              </a:solidFill>
            </a:endParaRPr>
          </a:p>
          <a:p>
            <a:pPr lvl="0">
              <a:defRPr sz="1800">
                <a:solidFill>
                  <a:srgbClr val="000000"/>
                </a:solidFill>
              </a:defRPr>
            </a:pPr>
            <a:r>
              <a:rPr sz="2000">
                <a:solidFill>
                  <a:srgbClr val="FFFFFF"/>
                </a:solidFill>
              </a:rPr>
              <a:t>PPH</a:t>
            </a:r>
            <a:endParaRPr sz="2000">
              <a:solidFill>
                <a:srgbClr val="FFFFFF"/>
              </a:solidFill>
            </a:endParaRPr>
          </a:p>
          <a:p>
            <a:pPr lvl="0">
              <a:defRPr sz="1800">
                <a:solidFill>
                  <a:srgbClr val="000000"/>
                </a:solidFill>
              </a:defRPr>
            </a:pPr>
            <a:r>
              <a:rPr sz="2000">
                <a:solidFill>
                  <a:srgbClr val="FFFFFF"/>
                </a:solidFill>
              </a:rPr>
              <a:t>Psychological trauma</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graphicFrame>
        <p:nvGraphicFramePr>
          <p:cNvPr id="257" name="Table 257"/>
          <p:cNvGraphicFramePr/>
          <p:nvPr/>
        </p:nvGraphicFramePr>
        <p:xfrm>
          <a:off x="838197" y="2751612"/>
          <a:ext cx="10995994" cy="35240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497996"/>
                <a:gridCol w="5497996"/>
              </a:tblGrid>
              <a:tr h="514008">
                <a:tc gridSpan="2">
                  <a:txBody>
                    <a:bodyPr/>
                    <a:lstStyle/>
                    <a:p>
                      <a:pPr lvl="0" algn="l" defTabSz="457200">
                        <a:defRPr b="0" i="0" sz="1800"/>
                      </a:pPr>
                      <a:r>
                        <a:rPr b="1">
                          <a:solidFill>
                            <a:srgbClr val="FFFFFF"/>
                          </a:solidFill>
                          <a:latin typeface="+mn-lt"/>
                          <a:ea typeface="+mn-ea"/>
                          <a:cs typeface="+mn-cs"/>
                          <a:sym typeface="Helvetica"/>
                        </a:rPr>
                        <a:t>Risk factors for shoulder dystocia</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A299CA"/>
                    </a:solidFill>
                  </a:tcPr>
                </a:tc>
                <a:tc hMerge="1">
                  <a:tcPr/>
                </a:tc>
              </a:tr>
              <a:tr h="514008">
                <a:tc>
                  <a:txBody>
                    <a:bodyPr/>
                    <a:lstStyle/>
                    <a:p>
                      <a:pPr lvl="0" algn="l" defTabSz="457200">
                        <a:defRPr b="0" i="0" sz="1800"/>
                      </a:pPr>
                      <a:r>
                        <a:rPr b="1">
                          <a:solidFill>
                            <a:srgbClr val="FFFFFF"/>
                          </a:solidFill>
                          <a:latin typeface="+mn-lt"/>
                          <a:ea typeface="+mn-ea"/>
                          <a:cs typeface="+mn-cs"/>
                          <a:sym typeface="Helvetica"/>
                        </a:rPr>
                        <a:t>Antenatal</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D4D0E8"/>
                    </a:solidFill>
                  </a:tcPr>
                </a:tc>
                <a:tc>
                  <a:txBody>
                    <a:bodyPr/>
                    <a:lstStyle/>
                    <a:p>
                      <a:pPr lvl="0" algn="l" defTabSz="457200">
                        <a:defRPr b="0" i="0" sz="1800"/>
                      </a:pPr>
                      <a:r>
                        <a:rPr b="1">
                          <a:solidFill>
                            <a:srgbClr val="FFFFFF"/>
                          </a:solidFill>
                          <a:latin typeface="+mn-lt"/>
                          <a:ea typeface="+mn-ea"/>
                          <a:cs typeface="+mn-cs"/>
                          <a:sym typeface="Helvetica"/>
                        </a:rPr>
                        <a:t>Intrapartum</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D4D0E8"/>
                    </a:solidFill>
                  </a:tcPr>
                </a:tc>
              </a:tr>
              <a:tr h="416012">
                <a:tc>
                  <a:txBody>
                    <a:bodyPr/>
                    <a:lstStyle/>
                    <a:p>
                      <a:pPr lvl="0" algn="l" defTabSz="457200">
                        <a:lnSpc>
                          <a:spcPct val="107000"/>
                        </a:lnSpc>
                        <a:defRPr b="0" i="0" sz="1800"/>
                      </a:pPr>
                      <a:r>
                        <a:rPr sz="2400">
                          <a:solidFill>
                            <a:srgbClr val="333333"/>
                          </a:solidFill>
                          <a:latin typeface="Times New Roman"/>
                          <a:ea typeface="Times New Roman"/>
                          <a:cs typeface="Times New Roman"/>
                          <a:sym typeface="Times New Roman"/>
                        </a:rPr>
                        <a:t>Fetal macrosomia</a:t>
                      </a:r>
                    </a:p>
                  </a:txBody>
                  <a:tcPr marL="28575" marR="28575" marT="28575" marB="28575"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a:txBody>
                    <a:bodyPr/>
                    <a:lstStyle/>
                    <a:p>
                      <a:pPr lvl="0" algn="l" defTabSz="457200">
                        <a:lnSpc>
                          <a:spcPct val="107000"/>
                        </a:lnSpc>
                        <a:defRPr b="0" i="0" sz="1800"/>
                      </a:pPr>
                      <a:r>
                        <a:rPr sz="2000">
                          <a:solidFill>
                            <a:srgbClr val="333333"/>
                          </a:solidFill>
                          <a:latin typeface="Times New Roman"/>
                          <a:ea typeface="Times New Roman"/>
                          <a:cs typeface="Times New Roman"/>
                          <a:sym typeface="Times New Roman"/>
                        </a:rPr>
                        <a:t>Prolonged first stage</a:t>
                      </a:r>
                    </a:p>
                  </a:txBody>
                  <a:tcPr marL="28575" marR="28575" marT="28575" marB="28575"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r h="416012">
                <a:tc>
                  <a:txBody>
                    <a:bodyPr/>
                    <a:lstStyle/>
                    <a:p>
                      <a:pPr lvl="0" algn="l" defTabSz="457200">
                        <a:lnSpc>
                          <a:spcPct val="107000"/>
                        </a:lnSpc>
                        <a:defRPr b="0" i="0" sz="1800"/>
                      </a:pPr>
                      <a:r>
                        <a:rPr sz="2400">
                          <a:solidFill>
                            <a:srgbClr val="333333"/>
                          </a:solidFill>
                          <a:latin typeface="Times New Roman"/>
                          <a:ea typeface="Times New Roman"/>
                          <a:cs typeface="Times New Roman"/>
                          <a:sym typeface="Times New Roman"/>
                        </a:rPr>
                        <a:t>Maternal obesity</a:t>
                      </a:r>
                    </a:p>
                  </a:txBody>
                  <a:tcPr marL="28575" marR="28575" marT="28575" marB="28575"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a:txBody>
                    <a:bodyPr/>
                    <a:lstStyle/>
                    <a:p>
                      <a:pPr lvl="0" algn="l" defTabSz="457200">
                        <a:lnSpc>
                          <a:spcPct val="107000"/>
                        </a:lnSpc>
                        <a:defRPr b="0" i="0" sz="1800"/>
                      </a:pPr>
                      <a:r>
                        <a:rPr sz="2000">
                          <a:solidFill>
                            <a:srgbClr val="333333"/>
                          </a:solidFill>
                          <a:latin typeface="Times New Roman"/>
                          <a:ea typeface="Times New Roman"/>
                          <a:cs typeface="Times New Roman"/>
                          <a:sym typeface="Times New Roman"/>
                        </a:rPr>
                        <a:t>Prolonged second stage</a:t>
                      </a:r>
                    </a:p>
                  </a:txBody>
                  <a:tcPr marL="28575" marR="28575" marT="28575" marB="28575"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r h="416012">
                <a:tc>
                  <a:txBody>
                    <a:bodyPr/>
                    <a:lstStyle/>
                    <a:p>
                      <a:pPr lvl="0" algn="l" defTabSz="457200">
                        <a:lnSpc>
                          <a:spcPct val="107000"/>
                        </a:lnSpc>
                        <a:defRPr b="0" i="0" sz="1800"/>
                      </a:pPr>
                      <a:r>
                        <a:rPr sz="2400">
                          <a:solidFill>
                            <a:srgbClr val="333333"/>
                          </a:solidFill>
                          <a:latin typeface="Times New Roman"/>
                          <a:ea typeface="Times New Roman"/>
                          <a:cs typeface="Times New Roman"/>
                          <a:sym typeface="Times New Roman"/>
                        </a:rPr>
                        <a:t>Diabetes</a:t>
                      </a:r>
                    </a:p>
                  </a:txBody>
                  <a:tcPr marL="28575" marR="28575" marT="28575" marB="28575"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a:txBody>
                    <a:bodyPr/>
                    <a:lstStyle/>
                    <a:p>
                      <a:pPr lvl="0" algn="l" defTabSz="457200">
                        <a:lnSpc>
                          <a:spcPct val="107000"/>
                        </a:lnSpc>
                        <a:defRPr b="0" i="0" sz="1800"/>
                      </a:pPr>
                      <a:r>
                        <a:rPr sz="2000">
                          <a:solidFill>
                            <a:srgbClr val="333333"/>
                          </a:solidFill>
                          <a:latin typeface="Times New Roman"/>
                          <a:ea typeface="Times New Roman"/>
                          <a:cs typeface="Times New Roman"/>
                          <a:sym typeface="Times New Roman"/>
                        </a:rPr>
                        <a:t>Assisted vaginal delivery</a:t>
                      </a:r>
                    </a:p>
                  </a:txBody>
                  <a:tcPr marL="28575" marR="28575" marT="28575" marB="28575"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r h="416012">
                <a:tc>
                  <a:txBody>
                    <a:bodyPr/>
                    <a:lstStyle/>
                    <a:p>
                      <a:pPr lvl="0" algn="l" defTabSz="457200">
                        <a:lnSpc>
                          <a:spcPct val="107000"/>
                        </a:lnSpc>
                        <a:defRPr b="0" i="0" sz="1800"/>
                      </a:pPr>
                      <a:r>
                        <a:rPr sz="2400">
                          <a:solidFill>
                            <a:srgbClr val="333333"/>
                          </a:solidFill>
                          <a:latin typeface="Times New Roman"/>
                          <a:ea typeface="Times New Roman"/>
                          <a:cs typeface="Times New Roman"/>
                          <a:sym typeface="Times New Roman"/>
                        </a:rPr>
                        <a:t>Increased maternal age</a:t>
                      </a:r>
                    </a:p>
                  </a:txBody>
                  <a:tcPr marL="28575" marR="28575" marT="28575" marB="28575"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rowSpan="3">
                  <a:txBody>
                    <a:bodyPr/>
                    <a:lstStyle/>
                    <a:p>
                      <a:pPr lvl="0" algn="l" defTabSz="457200">
                        <a:defRPr b="0" i="0" sz="1800"/>
                      </a:pPr>
                      <a:r>
                        <a:rPr>
                          <a:solidFill>
                            <a:srgbClr val="FFFFFF"/>
                          </a:solidFill>
                          <a:latin typeface="+mn-lt"/>
                          <a:ea typeface="+mn-ea"/>
                          <a:cs typeface="+mn-cs"/>
                          <a:sym typeface="Helvetica"/>
                        </a:rPr>
                        <a:t> </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r h="416012">
                <a:tc>
                  <a:txBody>
                    <a:bodyPr/>
                    <a:lstStyle/>
                    <a:p>
                      <a:pPr lvl="0" algn="l" defTabSz="457200">
                        <a:lnSpc>
                          <a:spcPct val="107000"/>
                        </a:lnSpc>
                        <a:defRPr b="0" i="0" sz="1800"/>
                      </a:pPr>
                      <a:r>
                        <a:rPr sz="2400">
                          <a:solidFill>
                            <a:srgbClr val="333333"/>
                          </a:solidFill>
                          <a:latin typeface="Times New Roman"/>
                          <a:ea typeface="Times New Roman"/>
                          <a:cs typeface="Times New Roman"/>
                          <a:sym typeface="Times New Roman"/>
                        </a:rPr>
                        <a:t>Previous shoulder dystocia</a:t>
                      </a:r>
                    </a:p>
                  </a:txBody>
                  <a:tcPr marL="28575" marR="28575" marT="28575" marB="28575"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vMerge="1">
                  <a:tcPr/>
                </a:tc>
              </a:tr>
              <a:tr h="416012">
                <a:tc>
                  <a:txBody>
                    <a:bodyPr/>
                    <a:lstStyle/>
                    <a:p>
                      <a:pPr lvl="0" algn="l" defTabSz="457200">
                        <a:lnSpc>
                          <a:spcPct val="107000"/>
                        </a:lnSpc>
                        <a:defRPr b="0" i="0" sz="1800"/>
                      </a:pPr>
                      <a:r>
                        <a:rPr sz="2400">
                          <a:solidFill>
                            <a:srgbClr val="333333"/>
                          </a:solidFill>
                          <a:latin typeface="Times New Roman"/>
                          <a:ea typeface="Times New Roman"/>
                          <a:cs typeface="Times New Roman"/>
                          <a:sym typeface="Times New Roman"/>
                        </a:rPr>
                        <a:t>Post-term pregnancy</a:t>
                      </a:r>
                    </a:p>
                  </a:txBody>
                  <a:tcPr marL="28575" marR="28575" marT="28575" marB="28575"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vMerge="1">
                  <a:tcPr/>
                </a:tc>
              </a:tr>
            </a:tbl>
          </a:graphicData>
        </a:graphic>
      </p:graphicFrame>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59" name="Table 259"/>
          <p:cNvGraphicFramePr/>
          <p:nvPr/>
        </p:nvGraphicFramePr>
        <p:xfrm>
          <a:off x="599661" y="724030"/>
          <a:ext cx="10515601" cy="325824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57800"/>
                <a:gridCol w="5257800"/>
              </a:tblGrid>
              <a:tr h="407280">
                <a:tc gridSpan="2">
                  <a:txBody>
                    <a:bodyPr/>
                    <a:lstStyle/>
                    <a:p>
                      <a:pPr lvl="0" algn="l" defTabSz="457200">
                        <a:defRPr b="0" i="0" sz="1800"/>
                      </a:pPr>
                      <a:r>
                        <a:rPr b="1">
                          <a:solidFill>
                            <a:srgbClr val="FFFFFF"/>
                          </a:solidFill>
                          <a:latin typeface="+mn-lt"/>
                          <a:ea typeface="+mn-ea"/>
                          <a:cs typeface="+mn-cs"/>
                          <a:sym typeface="Helvetica"/>
                        </a:rPr>
                        <a:t>HELPERR</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A299CA"/>
                    </a:solidFill>
                  </a:tcPr>
                </a:tc>
                <a:tc hMerge="1">
                  <a:tcPr/>
                </a:tc>
              </a:tr>
              <a:tr h="407280">
                <a:tc>
                  <a:txBody>
                    <a:bodyPr/>
                    <a:lstStyle/>
                    <a:p>
                      <a:pPr lvl="0" algn="l" defTabSz="457200">
                        <a:defRPr b="0" i="0" sz="1800"/>
                      </a:pPr>
                      <a:r>
                        <a:rPr b="1">
                          <a:solidFill>
                            <a:srgbClr val="FFFFFF"/>
                          </a:solidFill>
                          <a:latin typeface="+mn-lt"/>
                          <a:ea typeface="+mn-ea"/>
                          <a:cs typeface="+mn-cs"/>
                          <a:sym typeface="Helvetica"/>
                        </a:rPr>
                        <a:t>H</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a:txBody>
                    <a:bodyPr/>
                    <a:lstStyle/>
                    <a:p>
                      <a:pPr lvl="0" algn="l" defTabSz="457200">
                        <a:defRPr b="0" i="0" sz="1800"/>
                      </a:pPr>
                      <a:r>
                        <a:rPr>
                          <a:solidFill>
                            <a:srgbClr val="FFFFFF"/>
                          </a:solidFill>
                          <a:latin typeface="+mn-lt"/>
                          <a:ea typeface="+mn-ea"/>
                          <a:cs typeface="+mn-cs"/>
                          <a:sym typeface="Helvetica"/>
                          <a:hlinkClick r:id="rId2" invalidUrl="" action="" tgtFrame="" tooltip="" history="1" highlightClick="0" endSnd="0"/>
                        </a:rPr>
                        <a:t>Help (call for plenty) </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r h="407280">
                <a:tc>
                  <a:txBody>
                    <a:bodyPr/>
                    <a:lstStyle/>
                    <a:p>
                      <a:pPr lvl="0" algn="l" defTabSz="457200">
                        <a:defRPr b="0" i="0" sz="1800"/>
                      </a:pPr>
                      <a:r>
                        <a:rPr b="1">
                          <a:solidFill>
                            <a:srgbClr val="FFFFFF"/>
                          </a:solidFill>
                          <a:latin typeface="+mn-lt"/>
                          <a:ea typeface="+mn-ea"/>
                          <a:cs typeface="+mn-cs"/>
                          <a:sym typeface="Helvetica"/>
                        </a:rPr>
                        <a:t>E</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a:txBody>
                    <a:bodyPr/>
                    <a:lstStyle/>
                    <a:p>
                      <a:pPr lvl="0" algn="l" defTabSz="457200">
                        <a:defRPr b="0" i="0" sz="1800"/>
                      </a:pPr>
                      <a:r>
                        <a:rPr>
                          <a:solidFill>
                            <a:srgbClr val="FFFFFF"/>
                          </a:solidFill>
                          <a:latin typeface="+mn-lt"/>
                          <a:ea typeface="+mn-ea"/>
                          <a:cs typeface="+mn-cs"/>
                          <a:sym typeface="Helvetica"/>
                          <a:hlinkClick r:id="rId3" invalidUrl="" action="" tgtFrame="" tooltip="" history="1" highlightClick="0" endSnd="0"/>
                        </a:rPr>
                        <a:t>Evaluate for episiotomy </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r h="407280">
                <a:tc>
                  <a:txBody>
                    <a:bodyPr/>
                    <a:lstStyle/>
                    <a:p>
                      <a:pPr lvl="0" algn="l" defTabSz="457200">
                        <a:defRPr b="0" i="0" sz="1800"/>
                      </a:pPr>
                      <a:r>
                        <a:rPr b="1">
                          <a:solidFill>
                            <a:srgbClr val="FFFFFF"/>
                          </a:solidFill>
                          <a:latin typeface="+mn-lt"/>
                          <a:ea typeface="+mn-ea"/>
                          <a:cs typeface="+mn-cs"/>
                          <a:sym typeface="Helvetica"/>
                        </a:rPr>
                        <a:t>L</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a:txBody>
                    <a:bodyPr/>
                    <a:lstStyle/>
                    <a:p>
                      <a:pPr lvl="0" algn="l" defTabSz="457200">
                        <a:defRPr b="0" i="0" sz="1800"/>
                      </a:pPr>
                      <a:r>
                        <a:rPr>
                          <a:solidFill>
                            <a:srgbClr val="FFFFFF"/>
                          </a:solidFill>
                          <a:latin typeface="+mn-lt"/>
                          <a:ea typeface="+mn-ea"/>
                          <a:cs typeface="+mn-cs"/>
                          <a:sym typeface="Helvetica"/>
                          <a:hlinkClick r:id="rId4" invalidUrl="" action="" tgtFrame="" tooltip="" history="1" highlightClick="0" endSnd="0"/>
                        </a:rPr>
                        <a:t>Legs (McRoberts' manoeuvre) </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r h="407280">
                <a:tc>
                  <a:txBody>
                    <a:bodyPr/>
                    <a:lstStyle/>
                    <a:p>
                      <a:pPr lvl="0" algn="l" defTabSz="457200">
                        <a:defRPr b="0" i="0" sz="1800"/>
                      </a:pPr>
                      <a:r>
                        <a:rPr b="1">
                          <a:solidFill>
                            <a:srgbClr val="FFFFFF"/>
                          </a:solidFill>
                          <a:latin typeface="+mn-lt"/>
                          <a:ea typeface="+mn-ea"/>
                          <a:cs typeface="+mn-cs"/>
                          <a:sym typeface="Helvetica"/>
                        </a:rPr>
                        <a:t>P</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a:txBody>
                    <a:bodyPr/>
                    <a:lstStyle/>
                    <a:p>
                      <a:pPr lvl="0" algn="l" defTabSz="457200">
                        <a:defRPr b="0" i="0" sz="1800"/>
                      </a:pPr>
                      <a:r>
                        <a:rPr>
                          <a:solidFill>
                            <a:srgbClr val="FFFFFF"/>
                          </a:solidFill>
                          <a:latin typeface="+mn-lt"/>
                          <a:ea typeface="+mn-ea"/>
                          <a:cs typeface="+mn-cs"/>
                          <a:sym typeface="Helvetica"/>
                          <a:hlinkClick r:id="rId5" invalidUrl="" action="" tgtFrame="" tooltip="" history="1" highlightClick="0" endSnd="0"/>
                        </a:rPr>
                        <a:t>Pressure (suprapubic) </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r h="407280">
                <a:tc>
                  <a:txBody>
                    <a:bodyPr/>
                    <a:lstStyle/>
                    <a:p>
                      <a:pPr lvl="0" algn="l" defTabSz="457200">
                        <a:defRPr b="0" i="0" sz="1800"/>
                      </a:pPr>
                      <a:r>
                        <a:rPr b="1">
                          <a:solidFill>
                            <a:srgbClr val="FFFFFF"/>
                          </a:solidFill>
                          <a:latin typeface="+mn-lt"/>
                          <a:ea typeface="+mn-ea"/>
                          <a:cs typeface="+mn-cs"/>
                          <a:sym typeface="Helvetica"/>
                        </a:rPr>
                        <a:t>E</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a:txBody>
                    <a:bodyPr/>
                    <a:lstStyle/>
                    <a:p>
                      <a:pPr lvl="0" algn="l" defTabSz="457200">
                        <a:defRPr b="0" i="0" sz="1800"/>
                      </a:pPr>
                      <a:r>
                        <a:rPr>
                          <a:solidFill>
                            <a:srgbClr val="FFFFFF"/>
                          </a:solidFill>
                          <a:latin typeface="+mn-lt"/>
                          <a:ea typeface="+mn-ea"/>
                          <a:cs typeface="+mn-cs"/>
                          <a:sym typeface="Helvetica"/>
                          <a:hlinkClick r:id="rId6" invalidUrl="" action="" tgtFrame="" tooltip="" history="1" highlightClick="0" endSnd="0"/>
                        </a:rPr>
                        <a:t>Enter (rotational manoeuvre) </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r h="407280">
                <a:tc>
                  <a:txBody>
                    <a:bodyPr/>
                    <a:lstStyle/>
                    <a:p>
                      <a:pPr lvl="0" algn="l" defTabSz="457200">
                        <a:defRPr b="0" i="0" sz="1800"/>
                      </a:pPr>
                      <a:r>
                        <a:rPr b="1">
                          <a:solidFill>
                            <a:srgbClr val="FFFFFF"/>
                          </a:solidFill>
                          <a:latin typeface="+mn-lt"/>
                          <a:ea typeface="+mn-ea"/>
                          <a:cs typeface="+mn-cs"/>
                          <a:sym typeface="Helvetica"/>
                        </a:rPr>
                        <a:t>R</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a:txBody>
                    <a:bodyPr/>
                    <a:lstStyle/>
                    <a:p>
                      <a:pPr lvl="0" algn="l" defTabSz="457200">
                        <a:defRPr b="0" i="0" sz="1800"/>
                      </a:pPr>
                      <a:r>
                        <a:rPr>
                          <a:solidFill>
                            <a:srgbClr val="FFFFFF"/>
                          </a:solidFill>
                          <a:latin typeface="+mn-lt"/>
                          <a:ea typeface="+mn-ea"/>
                          <a:cs typeface="+mn-cs"/>
                          <a:sym typeface="Helvetica"/>
                          <a:hlinkClick r:id="rId7" invalidUrl="" action="" tgtFrame="" tooltip="" history="1" highlightClick="0" endSnd="0"/>
                        </a:rPr>
                        <a:t>Remove the posterior arm </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r h="407280">
                <a:tc>
                  <a:txBody>
                    <a:bodyPr/>
                    <a:lstStyle/>
                    <a:p>
                      <a:pPr lvl="0" algn="l" defTabSz="457200">
                        <a:defRPr b="0" i="0" sz="1800"/>
                      </a:pPr>
                      <a:r>
                        <a:rPr b="1">
                          <a:solidFill>
                            <a:srgbClr val="FFFFFF"/>
                          </a:solidFill>
                          <a:latin typeface="+mn-lt"/>
                          <a:ea typeface="+mn-ea"/>
                          <a:cs typeface="+mn-cs"/>
                          <a:sym typeface="Helvetica"/>
                        </a:rPr>
                        <a:t>R</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c>
                  <a:txBody>
                    <a:bodyPr/>
                    <a:lstStyle/>
                    <a:p>
                      <a:pPr lvl="0" algn="l" defTabSz="457200">
                        <a:defRPr b="0" i="0" sz="1800"/>
                      </a:pPr>
                      <a:r>
                        <a:rPr>
                          <a:solidFill>
                            <a:srgbClr val="FFFFFF"/>
                          </a:solidFill>
                          <a:latin typeface="+mn-lt"/>
                          <a:ea typeface="+mn-ea"/>
                          <a:cs typeface="+mn-cs"/>
                          <a:sym typeface="Helvetica"/>
                        </a:rPr>
                        <a:t>Roll the patient onto her hands and knees</a:t>
                      </a:r>
                    </a:p>
                  </a:txBody>
                  <a:tcPr marL="19050" marR="19050" marT="19050" marB="19050" anchor="t" anchorCtr="0" horzOverflow="overflow">
                    <a:lnL>
                      <a:solidFill>
                        <a:srgbClr val="A1A1A1"/>
                      </a:solidFill>
                      <a:round/>
                    </a:lnL>
                    <a:lnR>
                      <a:solidFill>
                        <a:srgbClr val="A1A1A1"/>
                      </a:solidFill>
                      <a:round/>
                    </a:lnR>
                    <a:lnT>
                      <a:solidFill>
                        <a:srgbClr val="A1A1A1"/>
                      </a:solidFill>
                      <a:round/>
                    </a:lnT>
                    <a:lnB>
                      <a:solidFill>
                        <a:srgbClr val="A1A1A1"/>
                      </a:solidFill>
                      <a:round/>
                    </a:lnB>
                    <a:solidFill>
                      <a:srgbClr val="FFFFFF"/>
                    </a:solidFill>
                  </a:tcPr>
                </a:tc>
              </a:tr>
            </a:tbl>
          </a:graphicData>
        </a:graphic>
      </p:graphicFrame>
      <p:sp>
        <p:nvSpPr>
          <p:cNvPr id="260" name="Shape 260"/>
          <p:cNvSpPr/>
          <p:nvPr/>
        </p:nvSpPr>
        <p:spPr>
          <a:xfrm>
            <a:off x="599661" y="3553024"/>
            <a:ext cx="10147852" cy="14174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solidFill>
                  <a:srgbClr val="FFFFFF"/>
                </a:solidFill>
                <a:latin typeface="Arial Bold"/>
                <a:ea typeface="Arial Bold"/>
                <a:cs typeface="Arial Bold"/>
                <a:sym typeface="Arial Bold"/>
              </a:rPr>
              <a:t>The manoeuvres described are designed to do one or more of the following:</a:t>
            </a:r>
            <a:endParaRPr>
              <a:solidFill>
                <a:srgbClr val="FFFFFF"/>
              </a:solidFill>
              <a:latin typeface="Arial"/>
              <a:ea typeface="Arial"/>
              <a:cs typeface="Arial"/>
              <a:sym typeface="Arial"/>
            </a:endParaRPr>
          </a:p>
          <a:p>
            <a:pPr lvl="0">
              <a:buSzPct val="100000"/>
              <a:buFont typeface="Arial"/>
              <a:buChar char="•"/>
            </a:pPr>
            <a:r>
              <a:rPr>
                <a:solidFill>
                  <a:srgbClr val="FFFFFF"/>
                </a:solidFill>
                <a:latin typeface="Arial"/>
                <a:ea typeface="Arial"/>
                <a:cs typeface="Arial"/>
                <a:sym typeface="Arial"/>
              </a:rPr>
              <a:t>increase the functional size of the bony pelvis</a:t>
            </a:r>
            <a:endParaRPr>
              <a:solidFill>
                <a:srgbClr val="FFFFFF"/>
              </a:solidFill>
            </a:endParaRPr>
          </a:p>
          <a:p>
            <a:pPr lvl="0">
              <a:buSzPct val="100000"/>
              <a:buFont typeface="Arial"/>
              <a:buChar char="•"/>
            </a:pPr>
            <a:r>
              <a:rPr>
                <a:solidFill>
                  <a:srgbClr val="FFFFFF"/>
                </a:solidFill>
                <a:latin typeface="Arial"/>
                <a:ea typeface="Arial"/>
                <a:cs typeface="Arial"/>
                <a:sym typeface="Arial"/>
              </a:rPr>
              <a:t>narrow the bisacromial diameter of the fetus</a:t>
            </a:r>
            <a:endParaRPr>
              <a:solidFill>
                <a:srgbClr val="FFFFFF"/>
              </a:solidFill>
            </a:endParaRPr>
          </a:p>
          <a:p>
            <a:pPr lvl="0">
              <a:buSzPct val="100000"/>
              <a:buFont typeface="Arial"/>
              <a:buChar char="•"/>
            </a:pPr>
            <a:r>
              <a:rPr>
                <a:solidFill>
                  <a:srgbClr val="FFFFFF"/>
                </a:solidFill>
                <a:latin typeface="Arial"/>
                <a:ea typeface="Arial"/>
                <a:cs typeface="Arial"/>
                <a:sym typeface="Arial"/>
              </a:rPr>
              <a:t>change the position of the bisacromial diameter within the bony pelvis.</a:t>
            </a:r>
            <a:endParaRPr>
              <a:solidFill>
                <a:srgbClr val="FFFFFF"/>
              </a:solidFill>
            </a:endParaRPr>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PPH</a:t>
            </a:r>
          </a:p>
        </p:txBody>
      </p:sp>
      <p:sp>
        <p:nvSpPr>
          <p:cNvPr id="263" name="Shape 263"/>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Tone – vast majority</a:t>
            </a:r>
            <a:endParaRPr sz="2000">
              <a:solidFill>
                <a:srgbClr val="FFFFFF"/>
              </a:solidFill>
            </a:endParaRPr>
          </a:p>
          <a:p>
            <a:pPr lvl="0">
              <a:defRPr sz="1800">
                <a:solidFill>
                  <a:srgbClr val="000000"/>
                </a:solidFill>
              </a:defRPr>
            </a:pPr>
            <a:r>
              <a:rPr sz="2000">
                <a:solidFill>
                  <a:srgbClr val="FFFFFF"/>
                </a:solidFill>
              </a:rPr>
              <a:t>Trauma - tears</a:t>
            </a:r>
            <a:endParaRPr sz="2000">
              <a:solidFill>
                <a:srgbClr val="FFFFFF"/>
              </a:solidFill>
            </a:endParaRPr>
          </a:p>
          <a:p>
            <a:pPr lvl="0">
              <a:defRPr sz="1800">
                <a:solidFill>
                  <a:srgbClr val="000000"/>
                </a:solidFill>
              </a:defRPr>
            </a:pPr>
            <a:r>
              <a:rPr sz="2000">
                <a:solidFill>
                  <a:srgbClr val="FFFFFF"/>
                </a:solidFill>
              </a:rPr>
              <a:t>Tissue – retained placenta</a:t>
            </a:r>
            <a:endParaRPr sz="2000">
              <a:solidFill>
                <a:srgbClr val="FFFFFF"/>
              </a:solidFill>
            </a:endParaRPr>
          </a:p>
          <a:p>
            <a:pPr lvl="0">
              <a:defRPr sz="1800">
                <a:solidFill>
                  <a:srgbClr val="000000"/>
                </a:solidFill>
              </a:defRPr>
            </a:pPr>
            <a:r>
              <a:rPr sz="2000">
                <a:solidFill>
                  <a:srgbClr val="FFFFFF"/>
                </a:solidFill>
              </a:rPr>
              <a:t>Thrombin – clotting disorders either pre-existing, iatrogenic or acquired (DIC eg. after APH)</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Hypertension in pregnancy</a:t>
            </a:r>
          </a:p>
        </p:txBody>
      </p:sp>
      <p:sp>
        <p:nvSpPr>
          <p:cNvPr id="266" name="Shape 266"/>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Chronic HTN</a:t>
            </a:r>
            <a:endParaRPr sz="2000">
              <a:solidFill>
                <a:srgbClr val="FFFFFF"/>
              </a:solidFill>
            </a:endParaRPr>
          </a:p>
          <a:p>
            <a:pPr lvl="0">
              <a:defRPr sz="1800">
                <a:solidFill>
                  <a:srgbClr val="000000"/>
                </a:solidFill>
              </a:defRPr>
            </a:pPr>
            <a:r>
              <a:rPr sz="2000">
                <a:solidFill>
                  <a:srgbClr val="FFFFFF"/>
                </a:solidFill>
              </a:rPr>
              <a:t>Pregnancy-induced hypertension</a:t>
            </a:r>
            <a:endParaRPr sz="2000">
              <a:solidFill>
                <a:srgbClr val="FFFFFF"/>
              </a:solidFill>
            </a:endParaRPr>
          </a:p>
          <a:p>
            <a:pPr lvl="0">
              <a:defRPr sz="1800">
                <a:solidFill>
                  <a:srgbClr val="000000"/>
                </a:solidFill>
              </a:defRPr>
            </a:pPr>
            <a:r>
              <a:rPr sz="2000">
                <a:solidFill>
                  <a:srgbClr val="FFFFFF"/>
                </a:solidFill>
              </a:rPr>
              <a:t>Pre-eclampsia</a:t>
            </a:r>
          </a:p>
        </p:txBody>
      </p:sp>
      <p:pic>
        <p:nvPicPr>
          <p:cNvPr id="267" name="image25.jpg"/>
          <p:cNvPicPr/>
          <p:nvPr/>
        </p:nvPicPr>
        <p:blipFill>
          <a:blip r:embed="rId2">
            <a:extLst/>
          </a:blip>
          <a:stretch>
            <a:fillRect/>
          </a:stretch>
        </p:blipFill>
        <p:spPr>
          <a:xfrm>
            <a:off x="4946925" y="2782678"/>
            <a:ext cx="5807009" cy="4075322"/>
          </a:xfrm>
          <a:prstGeom prst="rect">
            <a:avLst/>
          </a:prstGeom>
          <a:ln w="12700">
            <a:miter lim="400000"/>
          </a:ln>
        </p:spPr>
      </p:pic>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Pre-eclampsia</a:t>
            </a:r>
          </a:p>
        </p:txBody>
      </p:sp>
      <p:sp>
        <p:nvSpPr>
          <p:cNvPr id="270" name="Shape 270"/>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Multi-system disorder occurring after 20/40 gestation</a:t>
            </a:r>
            <a:endParaRPr sz="2000">
              <a:solidFill>
                <a:srgbClr val="FFFFFF"/>
              </a:solidFill>
            </a:endParaRPr>
          </a:p>
          <a:p>
            <a:pPr lvl="0">
              <a:defRPr sz="1800">
                <a:solidFill>
                  <a:srgbClr val="000000"/>
                </a:solidFill>
              </a:defRPr>
            </a:pPr>
            <a:r>
              <a:rPr sz="2000">
                <a:solidFill>
                  <a:srgbClr val="FFFFFF"/>
                </a:solidFill>
              </a:rPr>
              <a:t>Usually mild if after 36/40</a:t>
            </a:r>
            <a:endParaRPr sz="2000">
              <a:solidFill>
                <a:srgbClr val="FFFFFF"/>
              </a:solidFill>
            </a:endParaRPr>
          </a:p>
          <a:p>
            <a:pPr lvl="0">
              <a:defRPr sz="1800">
                <a:solidFill>
                  <a:srgbClr val="000000"/>
                </a:solidFill>
              </a:defRPr>
            </a:pPr>
            <a:r>
              <a:rPr sz="2000">
                <a:solidFill>
                  <a:srgbClr val="FFFFFF"/>
                </a:solidFill>
              </a:rPr>
              <a:t>Effects due to widespread endothelial dysfunction</a:t>
            </a:r>
            <a:endParaRPr sz="2000">
              <a:solidFill>
                <a:srgbClr val="FFFFFF"/>
              </a:solidFill>
            </a:endParaRPr>
          </a:p>
          <a:p>
            <a:pPr lvl="0">
              <a:defRPr sz="1800">
                <a:solidFill>
                  <a:srgbClr val="000000"/>
                </a:solidFill>
              </a:defRPr>
            </a:pPr>
            <a:r>
              <a:rPr sz="2000">
                <a:solidFill>
                  <a:srgbClr val="FFFFFF"/>
                </a:solidFill>
              </a:rPr>
              <a:t>Abnormal placentation modulated by other factors such as genetics, obesity, smoking…</a:t>
            </a:r>
          </a:p>
        </p:txBody>
      </p:sp>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body" idx="1"/>
          </p:nvPr>
        </p:nvSpPr>
        <p:spPr>
          <a:xfrm>
            <a:off x="321363" y="251788"/>
            <a:ext cx="11032437" cy="6347795"/>
          </a:xfrm>
          <a:prstGeom prst="rect">
            <a:avLst/>
          </a:prstGeom>
        </p:spPr>
        <p:txBody>
          <a:bodyPr/>
          <a:lstStyle/>
          <a:p>
            <a:pPr lvl="0">
              <a:lnSpc>
                <a:spcPct val="90000"/>
              </a:lnSpc>
              <a:defRPr sz="1800">
                <a:solidFill>
                  <a:srgbClr val="000000"/>
                </a:solidFill>
              </a:defRPr>
            </a:pPr>
            <a:r>
              <a:rPr sz="2000">
                <a:solidFill>
                  <a:srgbClr val="FFFFFF"/>
                </a:solidFill>
              </a:rPr>
              <a:t>Pre-eclampsia is more common in primigravida women, and the risk of pre-eclampsia increases with an increasing interval between pregnancies.</a:t>
            </a:r>
            <a:endParaRPr sz="2000">
              <a:solidFill>
                <a:srgbClr val="FFFFFF"/>
              </a:solidFill>
            </a:endParaRPr>
          </a:p>
          <a:p>
            <a:pPr lvl="0" marL="0" indent="0">
              <a:lnSpc>
                <a:spcPct val="90000"/>
              </a:lnSpc>
              <a:buSzTx/>
              <a:buNone/>
              <a:defRPr sz="1800">
                <a:solidFill>
                  <a:srgbClr val="000000"/>
                </a:solidFill>
              </a:defRPr>
            </a:pPr>
            <a:r>
              <a:rPr sz="2000">
                <a:solidFill>
                  <a:srgbClr val="FFFFFF"/>
                </a:solidFill>
              </a:rPr>
              <a:t>Risk factors for pre-eclampsia include:</a:t>
            </a:r>
            <a:endParaRPr sz="2000">
              <a:solidFill>
                <a:srgbClr val="FFFFFF"/>
              </a:solidFill>
            </a:endParaRPr>
          </a:p>
          <a:p>
            <a:pPr lvl="0">
              <a:lnSpc>
                <a:spcPct val="90000"/>
              </a:lnSpc>
              <a:defRPr sz="1800">
                <a:solidFill>
                  <a:srgbClr val="000000"/>
                </a:solidFill>
              </a:defRPr>
            </a:pPr>
            <a:r>
              <a:rPr sz="2000">
                <a:solidFill>
                  <a:srgbClr val="FFFFFF"/>
                </a:solidFill>
              </a:rPr>
              <a:t>&gt;40 years of age (relative risk [RR]: 1.96; 95% confidence interval [CI]: 1.34–2.87)</a:t>
            </a:r>
            <a:endParaRPr sz="2000">
              <a:solidFill>
                <a:srgbClr val="FFFFFF"/>
              </a:solidFill>
            </a:endParaRPr>
          </a:p>
          <a:p>
            <a:pPr lvl="0">
              <a:lnSpc>
                <a:spcPct val="90000"/>
              </a:lnSpc>
              <a:defRPr sz="1800">
                <a:solidFill>
                  <a:srgbClr val="000000"/>
                </a:solidFill>
              </a:defRPr>
            </a:pPr>
            <a:r>
              <a:rPr sz="2000">
                <a:solidFill>
                  <a:srgbClr val="FFFFFF"/>
                </a:solidFill>
              </a:rPr>
              <a:t>previous history of pre-eclampsia (RR: 7.19; 95% CI: 5.85–8.83)</a:t>
            </a:r>
            <a:endParaRPr sz="2000">
              <a:solidFill>
                <a:srgbClr val="FFFFFF"/>
              </a:solidFill>
            </a:endParaRPr>
          </a:p>
          <a:p>
            <a:pPr lvl="0">
              <a:lnSpc>
                <a:spcPct val="90000"/>
              </a:lnSpc>
              <a:defRPr sz="1800">
                <a:solidFill>
                  <a:srgbClr val="000000"/>
                </a:solidFill>
              </a:defRPr>
            </a:pPr>
            <a:r>
              <a:rPr sz="2000">
                <a:solidFill>
                  <a:srgbClr val="FFFFFF"/>
                </a:solidFill>
              </a:rPr>
              <a:t>pre-pregnancy obesity (RR: 2.47; 95% CI: 1.66–3.67)</a:t>
            </a:r>
            <a:endParaRPr sz="2000">
              <a:solidFill>
                <a:srgbClr val="FFFFFF"/>
              </a:solidFill>
            </a:endParaRPr>
          </a:p>
          <a:p>
            <a:pPr lvl="0">
              <a:lnSpc>
                <a:spcPct val="90000"/>
              </a:lnSpc>
              <a:defRPr sz="1800">
                <a:solidFill>
                  <a:srgbClr val="000000"/>
                </a:solidFill>
              </a:defRPr>
            </a:pPr>
            <a:r>
              <a:rPr sz="2000">
                <a:solidFill>
                  <a:srgbClr val="FFFFFF"/>
                </a:solidFill>
              </a:rPr>
              <a:t>women who become pregnant with donor eggs, embryo donation or donor insemination.</a:t>
            </a:r>
            <a:endParaRPr sz="2000">
              <a:solidFill>
                <a:srgbClr val="FFFFFF"/>
              </a:solidFill>
            </a:endParaRPr>
          </a:p>
          <a:p>
            <a:pPr lvl="0" marL="0" indent="0">
              <a:lnSpc>
                <a:spcPct val="90000"/>
              </a:lnSpc>
              <a:buSzTx/>
              <a:buNone/>
              <a:defRPr sz="1800">
                <a:solidFill>
                  <a:srgbClr val="000000"/>
                </a:solidFill>
              </a:defRPr>
            </a:pPr>
            <a:r>
              <a:rPr sz="2000">
                <a:solidFill>
                  <a:srgbClr val="FFFFFF"/>
                </a:solidFill>
              </a:rPr>
              <a:t>Other risk factors include:</a:t>
            </a:r>
            <a:endParaRPr sz="2000">
              <a:solidFill>
                <a:srgbClr val="FFFFFF"/>
              </a:solidFill>
            </a:endParaRPr>
          </a:p>
          <a:p>
            <a:pPr lvl="0">
              <a:lnSpc>
                <a:spcPct val="90000"/>
              </a:lnSpc>
              <a:defRPr sz="1800">
                <a:solidFill>
                  <a:srgbClr val="000000"/>
                </a:solidFill>
              </a:defRPr>
            </a:pPr>
            <a:r>
              <a:rPr sz="2000">
                <a:solidFill>
                  <a:srgbClr val="FFFFFF"/>
                </a:solidFill>
              </a:rPr>
              <a:t>diabetes (RR: 3.56; 95% CI: 2.54–4.99)</a:t>
            </a:r>
            <a:endParaRPr sz="2000">
              <a:solidFill>
                <a:srgbClr val="FFFFFF"/>
              </a:solidFill>
            </a:endParaRPr>
          </a:p>
          <a:p>
            <a:pPr lvl="0">
              <a:lnSpc>
                <a:spcPct val="90000"/>
              </a:lnSpc>
              <a:defRPr sz="1800">
                <a:solidFill>
                  <a:srgbClr val="000000"/>
                </a:solidFill>
              </a:defRPr>
            </a:pPr>
            <a:r>
              <a:rPr sz="2000">
                <a:solidFill>
                  <a:srgbClr val="FFFFFF"/>
                </a:solidFill>
              </a:rPr>
              <a:t>pre-existing hypertension (RR: 1.38; 95% CI: 1.01–1.87)</a:t>
            </a:r>
            <a:endParaRPr sz="2000">
              <a:solidFill>
                <a:srgbClr val="FFFFFF"/>
              </a:solidFill>
            </a:endParaRPr>
          </a:p>
          <a:p>
            <a:pPr lvl="0">
              <a:lnSpc>
                <a:spcPct val="90000"/>
              </a:lnSpc>
              <a:defRPr sz="1800">
                <a:solidFill>
                  <a:srgbClr val="000000"/>
                </a:solidFill>
              </a:defRPr>
            </a:pPr>
            <a:r>
              <a:rPr sz="2000">
                <a:solidFill>
                  <a:srgbClr val="FFFFFF"/>
                </a:solidFill>
              </a:rPr>
              <a:t>those with a family history of pre-eclampsia (RR: 2.90; 95% CI: 1.704.93)</a:t>
            </a:r>
            <a:endParaRPr sz="2000">
              <a:solidFill>
                <a:srgbClr val="FFFFFF"/>
              </a:solidFill>
            </a:endParaRPr>
          </a:p>
          <a:p>
            <a:pPr lvl="0">
              <a:lnSpc>
                <a:spcPct val="90000"/>
              </a:lnSpc>
              <a:defRPr sz="1800">
                <a:solidFill>
                  <a:srgbClr val="000000"/>
                </a:solidFill>
              </a:defRPr>
            </a:pPr>
            <a:r>
              <a:rPr sz="2000">
                <a:solidFill>
                  <a:srgbClr val="FFFFFF"/>
                </a:solidFill>
              </a:rPr>
              <a:t>women suffering from medical conditions such as the anti-phospholipid syndrome (RR: 9.72; 95% CI: 4.34–21.75).</a:t>
            </a:r>
            <a:endParaRPr sz="2000">
              <a:solidFill>
                <a:srgbClr val="FFFFFF"/>
              </a:solidFill>
            </a:endParaRPr>
          </a:p>
          <a:p>
            <a:pPr lvl="0">
              <a:lnSpc>
                <a:spcPct val="90000"/>
              </a:lnSpc>
              <a:defRPr sz="1800">
                <a:solidFill>
                  <a:srgbClr val="000000"/>
                </a:solidFill>
              </a:defRPr>
            </a:pPr>
            <a:r>
              <a:rPr sz="2000">
                <a:solidFill>
                  <a:srgbClr val="FFFFFF"/>
                </a:solidFill>
              </a:rPr>
              <a:t>In addition, it appears that particular men are at increased risk of fathering a pre-eclamptic pregnancy.</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xfrm>
            <a:off x="838200" y="500062"/>
            <a:ext cx="10515600" cy="1325563"/>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Pituitary Causes</a:t>
            </a:r>
          </a:p>
        </p:txBody>
      </p:sp>
      <p:sp>
        <p:nvSpPr>
          <p:cNvPr id="103" name="Shape 103"/>
          <p:cNvSpPr/>
          <p:nvPr>
            <p:ph type="body" idx="1"/>
          </p:nvPr>
        </p:nvSpPr>
        <p:spPr>
          <a:xfrm>
            <a:off x="838199" y="1825625"/>
            <a:ext cx="10850217" cy="4351338"/>
          </a:xfrm>
          <a:prstGeom prst="rect">
            <a:avLst/>
          </a:prstGeom>
        </p:spPr>
        <p:txBody>
          <a:bodyPr/>
          <a:lstStyle/>
          <a:p>
            <a:pPr lvl="0">
              <a:defRPr>
                <a:solidFill>
                  <a:srgbClr val="000000"/>
                </a:solidFill>
              </a:defRPr>
            </a:pPr>
            <a:r>
              <a:rPr>
                <a:solidFill>
                  <a:srgbClr val="FFFFFF"/>
                </a:solidFill>
              </a:rPr>
              <a:t>Primary and Secondary amenorrhea</a:t>
            </a:r>
            <a:endParaRPr>
              <a:solidFill>
                <a:srgbClr val="FFFFFF"/>
              </a:solidFill>
            </a:endParaRPr>
          </a:p>
          <a:p>
            <a:pPr lvl="0" marL="0" indent="0">
              <a:buSzTx/>
              <a:buNone/>
              <a:defRPr>
                <a:solidFill>
                  <a:srgbClr val="000000"/>
                </a:solidFill>
              </a:defRPr>
            </a:pPr>
            <a:r>
              <a:rPr>
                <a:solidFill>
                  <a:srgbClr val="FFFFFF"/>
                </a:solidFill>
              </a:rPr>
              <a:t>Prolactinomas: high PRL suppresses the ovaries</a:t>
            </a:r>
            <a:endParaRPr>
              <a:solidFill>
                <a:srgbClr val="FFFFFF"/>
              </a:solidFill>
            </a:endParaRPr>
          </a:p>
          <a:p>
            <a:pPr lvl="0" marL="0" indent="0">
              <a:buSzTx/>
              <a:buNone/>
              <a:defRPr>
                <a:solidFill>
                  <a:srgbClr val="000000"/>
                </a:solidFill>
              </a:defRPr>
            </a:pPr>
            <a:r>
              <a:rPr>
                <a:solidFill>
                  <a:srgbClr val="FFFFFF"/>
                </a:solidFill>
              </a:rPr>
              <a:t>	Micro or macro</a:t>
            </a:r>
            <a:endParaRPr>
              <a:solidFill>
                <a:srgbClr val="FFFFFF"/>
              </a:solidFill>
            </a:endParaRPr>
          </a:p>
          <a:p>
            <a:pPr lvl="0" marL="0" indent="0">
              <a:buSzTx/>
              <a:buNone/>
              <a:defRPr>
                <a:solidFill>
                  <a:srgbClr val="000000"/>
                </a:solidFill>
              </a:defRPr>
            </a:pPr>
            <a:r>
              <a:rPr>
                <a:solidFill>
                  <a:srgbClr val="FFFFFF"/>
                </a:solidFill>
              </a:rPr>
              <a:t>	Generally treated medically eg. Bromocriptine, cabergoline</a:t>
            </a:r>
            <a:endParaRPr>
              <a:solidFill>
                <a:srgbClr val="FFFFFF"/>
              </a:solidFill>
            </a:endParaRPr>
          </a:p>
          <a:p>
            <a:pPr lvl="0" marL="0" indent="0">
              <a:buSzTx/>
              <a:buNone/>
              <a:defRPr>
                <a:solidFill>
                  <a:srgbClr val="000000"/>
                </a:solidFill>
              </a:defRPr>
            </a:pPr>
            <a:endParaRPr>
              <a:solidFill>
                <a:srgbClr val="FFFFFF"/>
              </a:solidFill>
            </a:endParaRPr>
          </a:p>
          <a:p>
            <a:pPr lvl="0" marL="0" indent="0">
              <a:buSzTx/>
              <a:buNone/>
              <a:defRPr>
                <a:solidFill>
                  <a:srgbClr val="000000"/>
                </a:solidFill>
              </a:defRPr>
            </a:pPr>
            <a:r>
              <a:rPr>
                <a:solidFill>
                  <a:srgbClr val="FFFFFF"/>
                </a:solidFill>
              </a:rPr>
              <a:t>Rare cause of secondary: Sheehan’s syndrome</a:t>
            </a: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sp>
        <p:nvSpPr>
          <p:cNvPr id="275" name="Shape 275"/>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Presents with:</a:t>
            </a:r>
            <a:endParaRPr sz="2000">
              <a:solidFill>
                <a:srgbClr val="FFFFFF"/>
              </a:solidFill>
            </a:endParaRPr>
          </a:p>
          <a:p>
            <a:pPr lvl="1" marL="742950" indent="-285750">
              <a:defRPr sz="1800">
                <a:solidFill>
                  <a:srgbClr val="000000"/>
                </a:solidFill>
              </a:defRPr>
            </a:pPr>
            <a:r>
              <a:rPr>
                <a:solidFill>
                  <a:srgbClr val="FFFFFF"/>
                </a:solidFill>
              </a:rPr>
              <a:t>HTN  140/90</a:t>
            </a:r>
            <a:endParaRPr>
              <a:solidFill>
                <a:srgbClr val="FFFFFF"/>
              </a:solidFill>
            </a:endParaRPr>
          </a:p>
          <a:p>
            <a:pPr lvl="1" marL="742950" indent="-285750">
              <a:defRPr sz="1800">
                <a:solidFill>
                  <a:srgbClr val="000000"/>
                </a:solidFill>
              </a:defRPr>
            </a:pPr>
            <a:r>
              <a:rPr>
                <a:solidFill>
                  <a:srgbClr val="FFFFFF"/>
                </a:solidFill>
              </a:rPr>
              <a:t>Proteinuria (PCR &gt; 30)</a:t>
            </a:r>
            <a:endParaRPr>
              <a:solidFill>
                <a:srgbClr val="FFFFFF"/>
              </a:solidFill>
            </a:endParaRPr>
          </a:p>
          <a:p>
            <a:pPr lvl="1" marL="742950" indent="-285750">
              <a:defRPr sz="1800">
                <a:solidFill>
                  <a:srgbClr val="000000"/>
                </a:solidFill>
              </a:defRPr>
            </a:pPr>
            <a:r>
              <a:rPr>
                <a:solidFill>
                  <a:srgbClr val="FFFFFF"/>
                </a:solidFill>
              </a:rPr>
              <a:t>Symptoms: headache, visual disturbance, epigastric pain</a:t>
            </a:r>
            <a:endParaRPr>
              <a:solidFill>
                <a:srgbClr val="FFFFFF"/>
              </a:solidFill>
            </a:endParaRPr>
          </a:p>
          <a:p>
            <a:pPr lvl="1" marL="742950" indent="-285750">
              <a:defRPr sz="1800">
                <a:solidFill>
                  <a:srgbClr val="000000"/>
                </a:solidFill>
              </a:defRPr>
            </a:pPr>
            <a:r>
              <a:rPr>
                <a:solidFill>
                  <a:srgbClr val="FFFFFF"/>
                </a:solidFill>
              </a:rPr>
              <a:t>Signs: oedema especially of hands and face, cerebral irritation – jittery, fits, hyperreflexia, clonus</a:t>
            </a:r>
            <a:endParaRPr>
              <a:solidFill>
                <a:srgbClr val="FFFFFF"/>
              </a:solidFill>
            </a:endParaRPr>
          </a:p>
          <a:p>
            <a:pPr lvl="1" marL="742950" indent="-285750">
              <a:defRPr sz="1800">
                <a:solidFill>
                  <a:srgbClr val="000000"/>
                </a:solidFill>
              </a:defRPr>
            </a:pPr>
            <a:r>
              <a:rPr>
                <a:solidFill>
                  <a:srgbClr val="FFFFFF"/>
                </a:solidFill>
              </a:rPr>
              <a:t>Small SFH – IUGR, oligohydramnios, abnormal dopplers</a:t>
            </a:r>
            <a:endParaRPr>
              <a:solidFill>
                <a:srgbClr val="FFFFFF"/>
              </a:solidFill>
            </a:endParaRPr>
          </a:p>
          <a:p>
            <a:pPr lvl="1" marL="742950" indent="-285750">
              <a:defRPr sz="1800">
                <a:solidFill>
                  <a:srgbClr val="000000"/>
                </a:solidFill>
              </a:defRPr>
            </a:pPr>
            <a:r>
              <a:rPr>
                <a:solidFill>
                  <a:srgbClr val="FFFFFF"/>
                </a:solidFill>
              </a:rPr>
              <a:t>Deranged blood results: low Hb, low platelets, raised urea and creatinine, elevated liver enzymes (transaminases)  HELLP</a:t>
            </a:r>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Management</a:t>
            </a:r>
          </a:p>
        </p:txBody>
      </p:sp>
      <p:sp>
        <p:nvSpPr>
          <p:cNvPr id="278" name="Shape 278"/>
          <p:cNvSpPr/>
          <p:nvPr>
            <p:ph type="body" idx="1"/>
          </p:nvPr>
        </p:nvSpPr>
        <p:spPr>
          <a:xfrm>
            <a:off x="1103311" y="2052917"/>
            <a:ext cx="8946543" cy="4195483"/>
          </a:xfrm>
          <a:prstGeom prst="rect">
            <a:avLst/>
          </a:prstGeom>
        </p:spPr>
        <p:txBody>
          <a:bodyPr/>
          <a:lstStyle/>
          <a:p>
            <a:pPr lvl="0">
              <a:defRPr sz="1800">
                <a:solidFill>
                  <a:srgbClr val="000000"/>
                </a:solidFill>
              </a:defRPr>
            </a:pPr>
            <a:r>
              <a:rPr sz="2000">
                <a:solidFill>
                  <a:srgbClr val="FFFFFF"/>
                </a:solidFill>
              </a:rPr>
              <a:t>Close observation and monitoring</a:t>
            </a:r>
            <a:endParaRPr sz="2000">
              <a:solidFill>
                <a:srgbClr val="FFFFFF"/>
              </a:solidFill>
            </a:endParaRPr>
          </a:p>
          <a:p>
            <a:pPr lvl="0">
              <a:defRPr sz="1800">
                <a:solidFill>
                  <a:srgbClr val="000000"/>
                </a:solidFill>
              </a:defRPr>
            </a:pPr>
            <a:r>
              <a:rPr sz="2000">
                <a:solidFill>
                  <a:srgbClr val="FFFFFF"/>
                </a:solidFill>
              </a:rPr>
              <a:t>Control BP (labetalol, nifedipine)</a:t>
            </a:r>
            <a:endParaRPr sz="2000">
              <a:solidFill>
                <a:srgbClr val="FFFFFF"/>
              </a:solidFill>
            </a:endParaRPr>
          </a:p>
          <a:p>
            <a:pPr lvl="1" marL="742950" indent="-285750">
              <a:defRPr sz="1800">
                <a:solidFill>
                  <a:srgbClr val="000000"/>
                </a:solidFill>
              </a:defRPr>
            </a:pPr>
            <a:r>
              <a:rPr>
                <a:solidFill>
                  <a:srgbClr val="FFFFFF"/>
                </a:solidFill>
              </a:rPr>
              <a:t>If mild deliver from 37/40</a:t>
            </a:r>
            <a:endParaRPr>
              <a:solidFill>
                <a:srgbClr val="FFFFFF"/>
              </a:solidFill>
            </a:endParaRPr>
          </a:p>
          <a:p>
            <a:pPr lvl="1" marL="742950" indent="-285750">
              <a:defRPr sz="1800">
                <a:solidFill>
                  <a:srgbClr val="000000"/>
                </a:solidFill>
              </a:defRPr>
            </a:pPr>
            <a:endParaRPr>
              <a:solidFill>
                <a:srgbClr val="FFFFFF"/>
              </a:solidFill>
            </a:endParaRPr>
          </a:p>
          <a:p>
            <a:pPr lvl="1" marL="742950" indent="-285750">
              <a:defRPr sz="1800">
                <a:solidFill>
                  <a:srgbClr val="000000"/>
                </a:solidFill>
              </a:defRPr>
            </a:pPr>
            <a:r>
              <a:rPr>
                <a:solidFill>
                  <a:srgbClr val="FFFFFF"/>
                </a:solidFill>
              </a:rPr>
              <a:t>Earlier, deliver if </a:t>
            </a:r>
            <a:endParaRPr>
              <a:solidFill>
                <a:srgbClr val="FFFFFF"/>
              </a:solidFill>
            </a:endParaRPr>
          </a:p>
          <a:p>
            <a:pPr lvl="2" marL="1143000" indent="-228600">
              <a:defRPr sz="1800">
                <a:solidFill>
                  <a:srgbClr val="000000"/>
                </a:solidFill>
              </a:defRPr>
            </a:pPr>
            <a:r>
              <a:rPr sz="1600">
                <a:solidFill>
                  <a:srgbClr val="FFFFFF"/>
                </a:solidFill>
              </a:rPr>
              <a:t>unable to control blood pressure</a:t>
            </a:r>
            <a:endParaRPr sz="1600">
              <a:solidFill>
                <a:srgbClr val="FFFFFF"/>
              </a:solidFill>
            </a:endParaRPr>
          </a:p>
          <a:p>
            <a:pPr lvl="2" marL="1143000" indent="-228600">
              <a:defRPr sz="1800">
                <a:solidFill>
                  <a:srgbClr val="000000"/>
                </a:solidFill>
              </a:defRPr>
            </a:pPr>
            <a:r>
              <a:rPr sz="1600">
                <a:solidFill>
                  <a:srgbClr val="FFFFFF"/>
                </a:solidFill>
              </a:rPr>
              <a:t>bloods deteriorating</a:t>
            </a:r>
            <a:endParaRPr sz="1600">
              <a:solidFill>
                <a:srgbClr val="FFFFFF"/>
              </a:solidFill>
            </a:endParaRPr>
          </a:p>
          <a:p>
            <a:pPr lvl="2" marL="1143000" indent="-228600">
              <a:defRPr sz="1800">
                <a:solidFill>
                  <a:srgbClr val="000000"/>
                </a:solidFill>
              </a:defRPr>
            </a:pPr>
            <a:r>
              <a:rPr sz="1600">
                <a:solidFill>
                  <a:srgbClr val="FFFFFF"/>
                </a:solidFill>
              </a:rPr>
              <a:t>Severe growth restriction / fetal distress</a:t>
            </a:r>
            <a:endParaRPr sz="1600">
              <a:solidFill>
                <a:srgbClr val="FFFFFF"/>
              </a:solidFill>
            </a:endParaRPr>
          </a:p>
          <a:p>
            <a:pPr lvl="2" marL="1143000" indent="-228600">
              <a:defRPr sz="1800">
                <a:solidFill>
                  <a:srgbClr val="000000"/>
                </a:solidFill>
              </a:defRPr>
            </a:pPr>
            <a:r>
              <a:rPr sz="1600">
                <a:solidFill>
                  <a:srgbClr val="FFFFFF"/>
                </a:solidFill>
              </a:rPr>
              <a:t>Eclampsia</a:t>
            </a:r>
            <a:endParaRPr sz="1600">
              <a:solidFill>
                <a:srgbClr val="FFFFFF"/>
              </a:solidFill>
            </a:endParaRPr>
          </a:p>
          <a:p>
            <a:pPr lvl="2" marL="1143000" indent="-228600">
              <a:defRPr sz="1800">
                <a:solidFill>
                  <a:srgbClr val="000000"/>
                </a:solidFill>
              </a:defRPr>
            </a:pPr>
            <a:r>
              <a:rPr sz="1600">
                <a:solidFill>
                  <a:srgbClr val="FFFFFF"/>
                </a:solidFill>
              </a:rPr>
              <a:t>Other complications</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xfrm>
            <a:off x="321365" y="0"/>
            <a:ext cx="10515601" cy="1325563"/>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Complications</a:t>
            </a:r>
          </a:p>
        </p:txBody>
      </p:sp>
      <p:sp>
        <p:nvSpPr>
          <p:cNvPr id="281" name="Shape 281"/>
          <p:cNvSpPr/>
          <p:nvPr>
            <p:ph type="body" idx="1"/>
          </p:nvPr>
        </p:nvSpPr>
        <p:spPr>
          <a:xfrm>
            <a:off x="321364" y="1325562"/>
            <a:ext cx="11141765" cy="4995726"/>
          </a:xfrm>
          <a:prstGeom prst="rect">
            <a:avLst/>
          </a:prstGeom>
        </p:spPr>
        <p:txBody>
          <a:bodyPr/>
          <a:lstStyle/>
          <a:p>
            <a:pPr lvl="0">
              <a:defRPr sz="1800">
                <a:solidFill>
                  <a:srgbClr val="000000"/>
                </a:solidFill>
              </a:defRPr>
            </a:pPr>
            <a:r>
              <a:rPr sz="2000">
                <a:solidFill>
                  <a:srgbClr val="FFFFFF"/>
                </a:solidFill>
              </a:rPr>
              <a:t>Eclampsia</a:t>
            </a:r>
            <a:endParaRPr sz="2000">
              <a:solidFill>
                <a:srgbClr val="FFFFFF"/>
              </a:solidFill>
            </a:endParaRPr>
          </a:p>
          <a:p>
            <a:pPr lvl="0">
              <a:defRPr sz="1800">
                <a:solidFill>
                  <a:srgbClr val="000000"/>
                </a:solidFill>
              </a:defRPr>
            </a:pPr>
            <a:r>
              <a:rPr sz="2000">
                <a:solidFill>
                  <a:srgbClr val="FFFFFF"/>
                </a:solidFill>
              </a:rPr>
              <a:t>CVA</a:t>
            </a:r>
            <a:endParaRPr sz="2000">
              <a:solidFill>
                <a:srgbClr val="FFFFFF"/>
              </a:solidFill>
            </a:endParaRPr>
          </a:p>
          <a:p>
            <a:pPr lvl="0">
              <a:defRPr sz="1800">
                <a:solidFill>
                  <a:srgbClr val="000000"/>
                </a:solidFill>
              </a:defRPr>
            </a:pPr>
            <a:r>
              <a:rPr sz="2000">
                <a:solidFill>
                  <a:srgbClr val="FFFFFF"/>
                </a:solidFill>
              </a:rPr>
              <a:t>Liver capsule rupture</a:t>
            </a:r>
            <a:endParaRPr sz="2000">
              <a:solidFill>
                <a:srgbClr val="FFFFFF"/>
              </a:solidFill>
            </a:endParaRPr>
          </a:p>
          <a:p>
            <a:pPr lvl="0">
              <a:defRPr sz="1800">
                <a:solidFill>
                  <a:srgbClr val="000000"/>
                </a:solidFill>
              </a:defRPr>
            </a:pPr>
            <a:r>
              <a:rPr sz="2000">
                <a:solidFill>
                  <a:srgbClr val="FFFFFF"/>
                </a:solidFill>
              </a:rPr>
              <a:t>Renal failure</a:t>
            </a:r>
            <a:endParaRPr sz="2000">
              <a:solidFill>
                <a:srgbClr val="FFFFFF"/>
              </a:solidFill>
            </a:endParaRPr>
          </a:p>
          <a:p>
            <a:pPr lvl="0">
              <a:defRPr sz="1800">
                <a:solidFill>
                  <a:srgbClr val="000000"/>
                </a:solidFill>
              </a:defRPr>
            </a:pPr>
            <a:r>
              <a:rPr sz="2000">
                <a:solidFill>
                  <a:srgbClr val="FFFFFF"/>
                </a:solidFill>
              </a:rPr>
              <a:t>Clotting disorder and bleeding</a:t>
            </a:r>
            <a:endParaRPr sz="2000">
              <a:solidFill>
                <a:srgbClr val="FFFFFF"/>
              </a:solidFill>
            </a:endParaRPr>
          </a:p>
          <a:p>
            <a:pPr lvl="0">
              <a:defRPr sz="1800">
                <a:solidFill>
                  <a:srgbClr val="000000"/>
                </a:solidFill>
              </a:defRPr>
            </a:pPr>
            <a:r>
              <a:rPr sz="2000">
                <a:solidFill>
                  <a:srgbClr val="FFFFFF"/>
                </a:solidFill>
              </a:rPr>
              <a:t>Haemolysis</a:t>
            </a:r>
            <a:endParaRPr sz="2000">
              <a:solidFill>
                <a:srgbClr val="FFFFFF"/>
              </a:solidFill>
            </a:endParaRPr>
          </a:p>
          <a:p>
            <a:pPr lvl="0">
              <a:defRPr sz="1800">
                <a:solidFill>
                  <a:srgbClr val="000000"/>
                </a:solidFill>
              </a:defRPr>
            </a:pPr>
            <a:r>
              <a:rPr sz="2000">
                <a:solidFill>
                  <a:srgbClr val="FFFFFF"/>
                </a:solidFill>
              </a:rPr>
              <a:t>Thromboembolism</a:t>
            </a:r>
            <a:endParaRPr sz="2000">
              <a:solidFill>
                <a:srgbClr val="FFFFFF"/>
              </a:solidFill>
            </a:endParaRPr>
          </a:p>
          <a:p>
            <a:pPr lvl="0">
              <a:defRPr sz="1800">
                <a:solidFill>
                  <a:srgbClr val="000000"/>
                </a:solidFill>
              </a:defRPr>
            </a:pPr>
            <a:r>
              <a:rPr sz="2000">
                <a:solidFill>
                  <a:srgbClr val="FFFFFF"/>
                </a:solidFill>
              </a:rPr>
              <a:t>Fetal distress / demise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xfrm>
            <a:off x="646111" y="452718"/>
            <a:ext cx="9404723" cy="1400531"/>
          </a:xfrm>
          <a:prstGeom prst="rect">
            <a:avLst/>
          </a:prstGeom>
        </p:spPr>
        <p:txBody>
          <a:bodyPr lIns="0" tIns="0" rIns="0" bIns="0">
            <a:normAutofit fontScale="100000" lnSpcReduction="0"/>
          </a:bodyPr>
          <a:lstStyle/>
          <a:p>
            <a:pPr lvl="0">
              <a:defRPr sz="1800">
                <a:solidFill>
                  <a:srgbClr val="000000"/>
                </a:solidFill>
              </a:defRPr>
            </a:pPr>
            <a:r>
              <a:rPr sz="4200">
                <a:solidFill>
                  <a:srgbClr val="EBEBEB"/>
                </a:solidFill>
              </a:rPr>
              <a:t>Ovarian causes</a:t>
            </a:r>
          </a:p>
        </p:txBody>
      </p:sp>
      <p:sp>
        <p:nvSpPr>
          <p:cNvPr id="106" name="Shape 106"/>
          <p:cNvSpPr/>
          <p:nvPr>
            <p:ph type="body" idx="1"/>
          </p:nvPr>
        </p:nvSpPr>
        <p:spPr>
          <a:xfrm>
            <a:off x="1103312" y="2060575"/>
            <a:ext cx="4396340" cy="4195763"/>
          </a:xfrm>
          <a:prstGeom prst="rect">
            <a:avLst/>
          </a:prstGeom>
        </p:spPr>
        <p:txBody>
          <a:bodyPr/>
          <a:lstStyle/>
          <a:p>
            <a:pPr lvl="0">
              <a:defRPr>
                <a:solidFill>
                  <a:srgbClr val="000000"/>
                </a:solidFill>
              </a:defRPr>
            </a:pPr>
            <a:r>
              <a:rPr>
                <a:solidFill>
                  <a:srgbClr val="FFFFFF"/>
                </a:solidFill>
              </a:rPr>
              <a:t>Primary (sometimes secondary if mosaic)</a:t>
            </a:r>
            <a:endParaRPr>
              <a:solidFill>
                <a:srgbClr val="FFFFFF"/>
              </a:solidFill>
            </a:endParaRPr>
          </a:p>
          <a:p>
            <a:pPr lvl="0" marL="0" indent="0">
              <a:buSzTx/>
              <a:buNone/>
              <a:defRPr>
                <a:solidFill>
                  <a:srgbClr val="000000"/>
                </a:solidFill>
              </a:defRPr>
            </a:pPr>
            <a:r>
              <a:rPr>
                <a:solidFill>
                  <a:srgbClr val="FFFFFF"/>
                </a:solidFill>
              </a:rPr>
              <a:t>Commonest congenital cause is Turners syndrome (45 X0)</a:t>
            </a:r>
            <a:endParaRPr>
              <a:solidFill>
                <a:srgbClr val="FFFFFF"/>
              </a:solidFill>
            </a:endParaRPr>
          </a:p>
          <a:p>
            <a:pPr lvl="0">
              <a:defRPr>
                <a:solidFill>
                  <a:srgbClr val="000000"/>
                </a:solidFill>
              </a:defRPr>
            </a:pPr>
            <a:r>
              <a:rPr>
                <a:solidFill>
                  <a:srgbClr val="FFFFFF"/>
                </a:solidFill>
              </a:rPr>
              <a:t>Childhood cancers: some chemo or pelvic irradiation</a:t>
            </a:r>
          </a:p>
        </p:txBody>
      </p:sp>
      <p:sp>
        <p:nvSpPr>
          <p:cNvPr id="107" name="Shape 107"/>
          <p:cNvSpPr/>
          <p:nvPr/>
        </p:nvSpPr>
        <p:spPr>
          <a:xfrm>
            <a:off x="5654492" y="2056091"/>
            <a:ext cx="4396342" cy="420024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42900" indent="-342900" defTabSz="457200">
              <a:spcBef>
                <a:spcPts val="1000"/>
              </a:spcBef>
              <a:buClr>
                <a:srgbClr val="8AD0D6"/>
              </a:buClr>
              <a:buSzPct val="80000"/>
              <a:buFont typeface="Wingdings 3"/>
              <a:buChar char=""/>
            </a:pPr>
            <a:r>
              <a:rPr>
                <a:solidFill>
                  <a:srgbClr val="FFFFFF"/>
                </a:solidFill>
              </a:rPr>
              <a:t>Secondary</a:t>
            </a:r>
            <a:endParaRPr>
              <a:solidFill>
                <a:srgbClr val="FFFFFF"/>
              </a:solidFill>
            </a:endParaRPr>
          </a:p>
          <a:p>
            <a:pPr lvl="0" defTabSz="457200">
              <a:spcBef>
                <a:spcPts val="1000"/>
              </a:spcBef>
            </a:pPr>
            <a:r>
              <a:rPr>
                <a:solidFill>
                  <a:srgbClr val="FFFFFF"/>
                </a:solidFill>
              </a:rPr>
              <a:t>Premature ovarian failure: sometimes autoimmune or infective</a:t>
            </a:r>
            <a:endParaRPr>
              <a:solidFill>
                <a:srgbClr val="FFFFFF"/>
              </a:solidFill>
            </a:endParaRPr>
          </a:p>
          <a:p>
            <a:pPr lvl="0" defTabSz="457200">
              <a:spcBef>
                <a:spcPts val="1000"/>
              </a:spcBef>
            </a:pPr>
            <a:r>
              <a:rPr>
                <a:solidFill>
                  <a:srgbClr val="FFFFFF"/>
                </a:solidFill>
              </a:rPr>
              <a:t>Commonest cause (30-40%): PCOS</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xfrm>
            <a:off x="675861" y="365125"/>
            <a:ext cx="10677939" cy="1079364"/>
          </a:xfrm>
          <a:prstGeom prst="rect">
            <a:avLst/>
          </a:prstGeom>
        </p:spPr>
        <p:txBody>
          <a:bodyPr lIns="0" tIns="0" rIns="0" bIns="0">
            <a:normAutofit fontScale="100000" lnSpcReduction="0"/>
          </a:bodyPr>
          <a:lstStyle>
            <a:lvl1pPr>
              <a:defRPr b="1"/>
            </a:lvl1pPr>
          </a:lstStyle>
          <a:p>
            <a:pPr lvl="0">
              <a:defRPr b="0" sz="1800">
                <a:solidFill>
                  <a:srgbClr val="000000"/>
                </a:solidFill>
              </a:defRPr>
            </a:pPr>
            <a:r>
              <a:rPr b="1" sz="4200">
                <a:solidFill>
                  <a:srgbClr val="EBEBEB"/>
                </a:solidFill>
              </a:rPr>
              <a:t>PCOS</a:t>
            </a:r>
          </a:p>
        </p:txBody>
      </p:sp>
      <p:sp>
        <p:nvSpPr>
          <p:cNvPr id="110" name="Shape 110"/>
          <p:cNvSpPr/>
          <p:nvPr>
            <p:ph type="body" idx="1"/>
          </p:nvPr>
        </p:nvSpPr>
        <p:spPr>
          <a:xfrm>
            <a:off x="675861" y="1444486"/>
            <a:ext cx="10677939" cy="4732478"/>
          </a:xfrm>
          <a:prstGeom prst="rect">
            <a:avLst/>
          </a:prstGeom>
        </p:spPr>
        <p:txBody>
          <a:bodyPr/>
          <a:lstStyle/>
          <a:p>
            <a:pPr lvl="0" marL="0" indent="0">
              <a:buSzTx/>
              <a:buNone/>
              <a:defRPr>
                <a:solidFill>
                  <a:srgbClr val="000000"/>
                </a:solidFill>
              </a:defRPr>
            </a:pPr>
            <a:r>
              <a:rPr b="1">
                <a:solidFill>
                  <a:srgbClr val="FF0000"/>
                </a:solidFill>
              </a:rPr>
              <a:t>Diagnosis: Two of the three criteria of amenorrhoea, hyperandrogenism or polycystic ovary morphology on USS</a:t>
            </a:r>
            <a:endParaRPr b="1">
              <a:solidFill>
                <a:srgbClr val="FF0000"/>
              </a:solidFill>
            </a:endParaRPr>
          </a:p>
          <a:p>
            <a:pPr lvl="0" marL="0" indent="0">
              <a:buSzTx/>
              <a:buNone/>
              <a:defRPr>
                <a:solidFill>
                  <a:srgbClr val="000000"/>
                </a:solidFill>
              </a:defRPr>
            </a:pPr>
            <a:r>
              <a:rPr>
                <a:solidFill>
                  <a:srgbClr val="FFFFFF"/>
                </a:solidFill>
              </a:rPr>
              <a:t>(Insulin resistance)</a:t>
            </a:r>
            <a:endParaRPr>
              <a:solidFill>
                <a:srgbClr val="FFFFFF"/>
              </a:solidFill>
            </a:endParaRPr>
          </a:p>
          <a:p>
            <a:pPr lvl="0" marL="0" indent="0">
              <a:buSzTx/>
              <a:buNone/>
              <a:defRPr>
                <a:solidFill>
                  <a:srgbClr val="000000"/>
                </a:solidFill>
              </a:defRPr>
            </a:pPr>
            <a:r>
              <a:rPr>
                <a:solidFill>
                  <a:srgbClr val="FFFFFF"/>
                </a:solidFill>
              </a:rPr>
              <a:t>Management:</a:t>
            </a:r>
            <a:endParaRPr>
              <a:solidFill>
                <a:srgbClr val="FFFFFF"/>
              </a:solidFill>
            </a:endParaRPr>
          </a:p>
          <a:p>
            <a:pPr lvl="0">
              <a:defRPr>
                <a:solidFill>
                  <a:srgbClr val="000000"/>
                </a:solidFill>
              </a:defRPr>
            </a:pPr>
            <a:r>
              <a:rPr>
                <a:solidFill>
                  <a:srgbClr val="FFFFFF"/>
                </a:solidFill>
              </a:rPr>
              <a:t>Lifestyle +++    		Weight loss 5-10%</a:t>
            </a:r>
            <a:endParaRPr>
              <a:solidFill>
                <a:srgbClr val="FFFFFF"/>
              </a:solidFill>
            </a:endParaRPr>
          </a:p>
          <a:p>
            <a:pPr lvl="0">
              <a:defRPr>
                <a:solidFill>
                  <a:srgbClr val="000000"/>
                </a:solidFill>
              </a:defRPr>
            </a:pPr>
            <a:r>
              <a:rPr>
                <a:solidFill>
                  <a:srgbClr val="FFFFFF"/>
                </a:solidFill>
              </a:rPr>
              <a:t>Induce withdrawal bleeds with progesterone to avoid endometrial hyperplasia</a:t>
            </a:r>
            <a:endParaRPr>
              <a:solidFill>
                <a:srgbClr val="FFFFFF"/>
              </a:solidFill>
            </a:endParaRPr>
          </a:p>
          <a:p>
            <a:pPr lvl="0">
              <a:defRPr>
                <a:solidFill>
                  <a:srgbClr val="000000"/>
                </a:solidFill>
              </a:defRPr>
            </a:pPr>
            <a:r>
              <a:rPr>
                <a:solidFill>
                  <a:srgbClr val="FFFFFF"/>
                </a:solidFill>
              </a:rPr>
              <a:t>Cosmetic treatments or eflornithine cream for hirsutism</a:t>
            </a:r>
            <a:endParaRPr>
              <a:solidFill>
                <a:srgbClr val="FFFFFF"/>
              </a:solidFill>
            </a:endParaRPr>
          </a:p>
          <a:p>
            <a:pPr lvl="0">
              <a:defRPr>
                <a:solidFill>
                  <a:srgbClr val="000000"/>
                </a:solidFill>
              </a:defRPr>
            </a:pPr>
            <a:r>
              <a:rPr>
                <a:solidFill>
                  <a:srgbClr val="FFFFFF"/>
                </a:solidFill>
              </a:rPr>
              <a:t>Infertility: metformin, clomiphene</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xfrm>
            <a:off x="646111" y="452718"/>
            <a:ext cx="9404723" cy="1400531"/>
          </a:xfrm>
          <a:prstGeom prst="rect">
            <a:avLst/>
          </a:prstGeom>
        </p:spPr>
        <p:txBody>
          <a:bodyPr lIns="0" tIns="0" rIns="0" bIns="0">
            <a:normAutofit fontScale="100000" lnSpcReduction="0"/>
          </a:bodyPr>
          <a:lstStyle/>
          <a:p>
            <a:pPr lvl="0"/>
          </a:p>
        </p:txBody>
      </p:sp>
      <p:pic>
        <p:nvPicPr>
          <p:cNvPr id="113" name="image7.jpg"/>
          <p:cNvPicPr/>
          <p:nvPr/>
        </p:nvPicPr>
        <p:blipFill>
          <a:blip r:embed="rId2">
            <a:extLst/>
          </a:blip>
          <a:stretch>
            <a:fillRect/>
          </a:stretch>
        </p:blipFill>
        <p:spPr>
          <a:xfrm>
            <a:off x="1699384" y="1989447"/>
            <a:ext cx="2634078" cy="3970971"/>
          </a:xfrm>
          <a:prstGeom prst="rect">
            <a:avLst/>
          </a:prstGeom>
          <a:ln w="12700">
            <a:miter lim="400000"/>
          </a:ln>
        </p:spPr>
      </p:pic>
      <p:pic>
        <p:nvPicPr>
          <p:cNvPr id="114" name="image8.jpg"/>
          <p:cNvPicPr/>
          <p:nvPr/>
        </p:nvPicPr>
        <p:blipFill>
          <a:blip r:embed="rId3">
            <a:extLst/>
          </a:blip>
          <a:stretch>
            <a:fillRect/>
          </a:stretch>
        </p:blipFill>
        <p:spPr>
          <a:xfrm>
            <a:off x="5940688" y="2055813"/>
            <a:ext cx="3823761" cy="4200526"/>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rgbClr val="B01513"/>
          </a:solidFill>
          <a:prstDash val="solid"/>
          <a:bevel/>
        </a:ln>
        <a:effectLst>
          <a:outerShdw sx="100000" sy="100000" kx="0" ky="0" algn="b" rotWithShape="0" blurRad="38100" dist="25400" dir="5400000">
            <a:srgbClr val="000000">
              <a:alpha val="4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rgbClr val="B01513"/>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rgbClr val="B01513"/>
          </a:solidFill>
          <a:prstDash val="solid"/>
          <a:bevel/>
        </a:ln>
        <a:effectLst>
          <a:outerShdw sx="100000" sy="100000" kx="0" ky="0" algn="b" rotWithShape="0" blurRad="38100" dist="25400" dir="5400000">
            <a:srgbClr val="000000">
              <a:alpha val="4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rgbClr val="B01513"/>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